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8" r:id="rId3"/>
    <p:sldId id="299" r:id="rId4"/>
    <p:sldId id="337" r:id="rId5"/>
    <p:sldId id="338" r:id="rId6"/>
    <p:sldId id="257" r:id="rId7"/>
    <p:sldId id="339" r:id="rId8"/>
    <p:sldId id="340" r:id="rId9"/>
    <p:sldId id="341" r:id="rId10"/>
    <p:sldId id="342"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4" r:id="rId24"/>
    <p:sldId id="437" r:id="rId25"/>
    <p:sldId id="436" r:id="rId26"/>
    <p:sldId id="438" r:id="rId27"/>
    <p:sldId id="343" r:id="rId28"/>
    <p:sldId id="344" r:id="rId29"/>
    <p:sldId id="366" r:id="rId30"/>
    <p:sldId id="345" r:id="rId31"/>
    <p:sldId id="393" r:id="rId32"/>
    <p:sldId id="368" r:id="rId33"/>
    <p:sldId id="369" r:id="rId34"/>
    <p:sldId id="370" r:id="rId35"/>
    <p:sldId id="371" r:id="rId36"/>
    <p:sldId id="402" r:id="rId37"/>
    <p:sldId id="403" r:id="rId38"/>
    <p:sldId id="373" r:id="rId39"/>
    <p:sldId id="377" r:id="rId40"/>
    <p:sldId id="347" r:id="rId41"/>
    <p:sldId id="394" r:id="rId42"/>
    <p:sldId id="447" r:id="rId43"/>
    <p:sldId id="448" r:id="rId44"/>
    <p:sldId id="443" r:id="rId45"/>
    <p:sldId id="444" r:id="rId46"/>
    <p:sldId id="445" r:id="rId47"/>
    <p:sldId id="446" r:id="rId48"/>
    <p:sldId id="449" r:id="rId49"/>
    <p:sldId id="450" r:id="rId50"/>
    <p:sldId id="451" r:id="rId51"/>
    <p:sldId id="452" r:id="rId52"/>
    <p:sldId id="390" r:id="rId53"/>
    <p:sldId id="406" r:id="rId54"/>
    <p:sldId id="407" r:id="rId55"/>
    <p:sldId id="453" r:id="rId56"/>
    <p:sldId id="454" r:id="rId57"/>
    <p:sldId id="455" r:id="rId58"/>
    <p:sldId id="456" r:id="rId59"/>
    <p:sldId id="457" r:id="rId60"/>
  </p:sldIdLst>
  <p:sldSz cx="10693400" cy="756126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A98C"/>
    <a:srgbClr val="E76259"/>
    <a:srgbClr val="EDAC58"/>
    <a:srgbClr val="74A434"/>
    <a:srgbClr val="74306B"/>
    <a:srgbClr val="92CAB7"/>
    <a:srgbClr val="EF9891"/>
    <a:srgbClr val="F3C991"/>
    <a:srgbClr val="B4D884"/>
    <a:srgbClr val="9C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86380" autoAdjust="0"/>
  </p:normalViewPr>
  <p:slideViewPr>
    <p:cSldViewPr snapToGrid="0">
      <p:cViewPr varScale="1">
        <p:scale>
          <a:sx n="67" d="100"/>
          <a:sy n="67" d="100"/>
        </p:scale>
        <p:origin x="330" y="66"/>
      </p:cViewPr>
      <p:guideLst>
        <p:guide orient="horz" pos="2381"/>
        <p:guide pos="3368"/>
      </p:guideLst>
    </p:cSldViewPr>
  </p:slideViewPr>
  <p:outlineViewPr>
    <p:cViewPr>
      <p:scale>
        <a:sx n="33" d="100"/>
        <a:sy n="33" d="100"/>
      </p:scale>
      <p:origin x="246" y="242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165239083849723"/>
          <c:y val="1.4808362877183286E-2"/>
        </c:manualLayout>
      </c:layout>
      <c:overlay val="0"/>
    </c:title>
    <c:autoTitleDeleted val="0"/>
    <c:plotArea>
      <c:layout/>
      <c:pieChart>
        <c:varyColors val="1"/>
        <c:ser>
          <c:idx val="0"/>
          <c:order val="0"/>
          <c:tx>
            <c:strRef>
              <c:f>Hoja1!$B$1</c:f>
              <c:strCache>
                <c:ptCount val="1"/>
                <c:pt idx="0">
                  <c:v>Abastecimiento de agua</c:v>
                </c:pt>
              </c:strCache>
            </c:strRef>
          </c:tx>
          <c:cat>
            <c:strRef>
              <c:f>Hoja1!$A$2:$A$7</c:f>
              <c:strCache>
                <c:ptCount val="6"/>
                <c:pt idx="0">
                  <c:v>Red pública</c:v>
                </c:pt>
                <c:pt idx="1">
                  <c:v>Perforación con bomba a motor</c:v>
                </c:pt>
                <c:pt idx="2">
                  <c:v>Pozo</c:v>
                </c:pt>
                <c:pt idx="3">
                  <c:v>Cisterna</c:v>
                </c:pt>
                <c:pt idx="4">
                  <c:v>Lluvia,río, canal, etc.</c:v>
                </c:pt>
                <c:pt idx="5">
                  <c:v>Sin especificar</c:v>
                </c:pt>
              </c:strCache>
            </c:strRef>
          </c:cat>
          <c:val>
            <c:numRef>
              <c:f>Hoja1!$B$2:$B$7</c:f>
              <c:numCache>
                <c:formatCode>General</c:formatCode>
                <c:ptCount val="6"/>
                <c:pt idx="0">
                  <c:v>4542</c:v>
                </c:pt>
                <c:pt idx="1">
                  <c:v>260</c:v>
                </c:pt>
                <c:pt idx="2">
                  <c:v>252</c:v>
                </c:pt>
                <c:pt idx="3">
                  <c:v>22</c:v>
                </c:pt>
                <c:pt idx="4">
                  <c:v>49</c:v>
                </c:pt>
                <c:pt idx="5">
                  <c:v>0</c:v>
                </c:pt>
              </c:numCache>
            </c:numRef>
          </c:val>
          <c:extLst>
            <c:ext xmlns:c16="http://schemas.microsoft.com/office/drawing/2014/chart" uri="{C3380CC4-5D6E-409C-BE32-E72D297353CC}">
              <c16:uniqueId val="{00000000-13FA-4A5A-AE5D-9891DF2B507C}"/>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Viviendas según sistema de eliminación de aguas residuales</c:v>
                </c:pt>
              </c:strCache>
            </c:strRef>
          </c:tx>
          <c:cat>
            <c:strRef>
              <c:f>Hoja1!$A$2:$A$5</c:f>
              <c:strCache>
                <c:ptCount val="4"/>
                <c:pt idx="0">
                  <c:v>Cloaca</c:v>
                </c:pt>
                <c:pt idx="1">
                  <c:v>Cámara séptica</c:v>
                </c:pt>
                <c:pt idx="2">
                  <c:v>Pozo Ciego</c:v>
                </c:pt>
                <c:pt idx="3">
                  <c:v>Hoyo, excavación en la tierra</c:v>
                </c:pt>
              </c:strCache>
            </c:strRef>
          </c:cat>
          <c:val>
            <c:numRef>
              <c:f>Hoja1!$B$2:$B$5</c:f>
              <c:numCache>
                <c:formatCode>General</c:formatCode>
                <c:ptCount val="4"/>
                <c:pt idx="0">
                  <c:v>2867</c:v>
                </c:pt>
                <c:pt idx="1">
                  <c:v>1609</c:v>
                </c:pt>
                <c:pt idx="2">
                  <c:v>564</c:v>
                </c:pt>
                <c:pt idx="3">
                  <c:v>1.2</c:v>
                </c:pt>
              </c:numCache>
            </c:numRef>
          </c:val>
          <c:extLst>
            <c:ext xmlns:c16="http://schemas.microsoft.com/office/drawing/2014/chart" uri="{C3380CC4-5D6E-409C-BE32-E72D297353CC}">
              <c16:uniqueId val="{00000000-A027-4E31-80C7-1B4B5962C65C}"/>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AR" dirty="0"/>
              <a:t>Frecuencia semanal de recolección </a:t>
            </a:r>
            <a:r>
              <a:rPr lang="es-AR" dirty="0" smtClean="0"/>
              <a:t>de residuos domiciliaria</a:t>
            </a:r>
            <a:endParaRPr lang="es-AR" dirty="0"/>
          </a:p>
        </c:rich>
      </c:tx>
      <c:layout>
        <c:manualLayout>
          <c:xMode val="edge"/>
          <c:yMode val="edge"/>
          <c:x val="0.23770338339303654"/>
          <c:y val="3.7410928115048911E-2"/>
        </c:manualLayout>
      </c:layout>
      <c:overlay val="0"/>
    </c:title>
    <c:autoTitleDeleted val="0"/>
    <c:plotArea>
      <c:layout/>
      <c:pieChart>
        <c:varyColors val="1"/>
        <c:ser>
          <c:idx val="0"/>
          <c:order val="0"/>
          <c:tx>
            <c:strRef>
              <c:f>Hoja1!$B$1</c:f>
              <c:strCache>
                <c:ptCount val="1"/>
                <c:pt idx="0">
                  <c:v>Frecuencia semanal de recolección domiciliaria</c:v>
                </c:pt>
              </c:strCache>
            </c:strRef>
          </c:tx>
          <c:cat>
            <c:strRef>
              <c:f>Hoja1!$A$2:$A$4</c:f>
              <c:strCache>
                <c:ptCount val="3"/>
                <c:pt idx="0">
                  <c:v>6 o más veces por semana</c:v>
                </c:pt>
                <c:pt idx="1">
                  <c:v>3 a 5 veces por semana</c:v>
                </c:pt>
                <c:pt idx="2">
                  <c:v> menos de 3 veces</c:v>
                </c:pt>
              </c:strCache>
            </c:strRef>
          </c:cat>
          <c:val>
            <c:numRef>
              <c:f>Hoja1!$B$2:$B$4</c:f>
              <c:numCache>
                <c:formatCode>General</c:formatCode>
                <c:ptCount val="3"/>
                <c:pt idx="0">
                  <c:v>503</c:v>
                </c:pt>
                <c:pt idx="1">
                  <c:v>3335</c:v>
                </c:pt>
                <c:pt idx="2">
                  <c:v>1283</c:v>
                </c:pt>
              </c:numCache>
            </c:numRef>
          </c:val>
          <c:extLst>
            <c:ext xmlns:c16="http://schemas.microsoft.com/office/drawing/2014/chart" uri="{C3380CC4-5D6E-409C-BE32-E72D297353CC}">
              <c16:uniqueId val="{00000000-1285-4C6B-9EA0-CC79F345F6D5}"/>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smtClean="0"/>
              <a:t>Total</a:t>
            </a:r>
            <a:r>
              <a:rPr lang="es-ES" baseline="0" dirty="0" smtClean="0"/>
              <a:t> de animales castrados </a:t>
            </a:r>
            <a:endParaRPr lang="en-US" dirty="0"/>
          </a:p>
        </c:rich>
      </c:tx>
      <c:layout>
        <c:manualLayout>
          <c:xMode val="edge"/>
          <c:yMode val="edge"/>
          <c:x val="1.1990081664541132E-2"/>
          <c:y val="0"/>
        </c:manualLayout>
      </c:layout>
      <c:overlay val="0"/>
    </c:title>
    <c:autoTitleDeleted val="0"/>
    <c:plotArea>
      <c:layout/>
      <c:pieChart>
        <c:varyColors val="1"/>
        <c:ser>
          <c:idx val="0"/>
          <c:order val="0"/>
          <c:tx>
            <c:strRef>
              <c:f>Hoja1!$B$1</c:f>
              <c:strCache>
                <c:ptCount val="1"/>
                <c:pt idx="0">
                  <c:v>Animales castrados </c:v>
                </c:pt>
              </c:strCache>
            </c:strRef>
          </c:tx>
          <c:cat>
            <c:strRef>
              <c:f>Hoja1!$A$2:$A$5</c:f>
              <c:strCache>
                <c:ptCount val="2"/>
                <c:pt idx="0">
                  <c:v>caninos</c:v>
                </c:pt>
                <c:pt idx="1">
                  <c:v>felinos </c:v>
                </c:pt>
              </c:strCache>
            </c:strRef>
          </c:cat>
          <c:val>
            <c:numRef>
              <c:f>Hoja1!$B$2:$B$5</c:f>
              <c:numCache>
                <c:formatCode>General</c:formatCode>
                <c:ptCount val="4"/>
                <c:pt idx="0">
                  <c:v>297</c:v>
                </c:pt>
                <c:pt idx="1">
                  <c:v>368</c:v>
                </c:pt>
              </c:numCache>
            </c:numRef>
          </c:val>
          <c:extLst>
            <c:ext xmlns:c16="http://schemas.microsoft.com/office/drawing/2014/chart" uri="{C3380CC4-5D6E-409C-BE32-E72D297353CC}">
              <c16:uniqueId val="{00000000-2243-4D2C-B533-7D041345D74C}"/>
            </c:ext>
          </c:extLst>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smtClean="0"/>
              <a:t>Animales</a:t>
            </a:r>
            <a:r>
              <a:rPr lang="es-ES" baseline="0" dirty="0" smtClean="0"/>
              <a:t> vacunados</a:t>
            </a:r>
            <a:endParaRPr lang="en-US" dirty="0"/>
          </a:p>
        </c:rich>
      </c:tx>
      <c:overlay val="0"/>
    </c:title>
    <c:autoTitleDeleted val="0"/>
    <c:plotArea>
      <c:layout/>
      <c:pieChart>
        <c:varyColors val="1"/>
        <c:ser>
          <c:idx val="0"/>
          <c:order val="0"/>
          <c:tx>
            <c:strRef>
              <c:f>Hoja1!$B$1</c:f>
              <c:strCache>
                <c:ptCount val="1"/>
                <c:pt idx="0">
                  <c:v>mascotas castradas</c:v>
                </c:pt>
              </c:strCache>
            </c:strRef>
          </c:tx>
          <c:cat>
            <c:strRef>
              <c:f>Hoja1!$A$2:$A$3</c:f>
              <c:strCache>
                <c:ptCount val="2"/>
                <c:pt idx="0">
                  <c:v>canes y felinos</c:v>
                </c:pt>
                <c:pt idx="1">
                  <c:v>equinos</c:v>
                </c:pt>
              </c:strCache>
            </c:strRef>
          </c:cat>
          <c:val>
            <c:numRef>
              <c:f>Hoja1!$B$2:$B$3</c:f>
              <c:numCache>
                <c:formatCode>General</c:formatCode>
                <c:ptCount val="2"/>
                <c:pt idx="0">
                  <c:v>2900</c:v>
                </c:pt>
                <c:pt idx="1">
                  <c:v>250</c:v>
                </c:pt>
              </c:numCache>
            </c:numRef>
          </c:val>
          <c:extLst>
            <c:ext xmlns:c16="http://schemas.microsoft.com/office/drawing/2014/chart" uri="{C3380CC4-5D6E-409C-BE32-E72D297353CC}">
              <c16:uniqueId val="{00000000-1F07-41EA-95A3-59545E76A1E6}"/>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0.6244</cdr:x>
      <cdr:y>0.85714</cdr:y>
    </cdr:from>
    <cdr:to>
      <cdr:x>0.97842</cdr:x>
      <cdr:y>1</cdr:y>
    </cdr:to>
    <cdr:sp macro="" textlink="">
      <cdr:nvSpPr>
        <cdr:cNvPr id="2" name="1 CuadroTexto"/>
        <cdr:cNvSpPr txBox="1"/>
      </cdr:nvSpPr>
      <cdr:spPr>
        <a:xfrm xmlns:a="http://schemas.openxmlformats.org/drawingml/2006/main">
          <a:off x="4970650" y="4410631"/>
          <a:ext cx="2818256" cy="735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AR" sz="1800" dirty="0" smtClean="0"/>
            <a:t>Cantidad total d e viviendas: 5534</a:t>
          </a:r>
          <a:endParaRPr lang="es-AR"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0.07589</cdr:y>
    </cdr:from>
    <cdr:to>
      <cdr:x>1</cdr:x>
      <cdr:y>0.88076</cdr:y>
    </cdr:to>
    <cdr:pic>
      <cdr:nvPicPr>
        <cdr:cNvPr id="3" name="Picture 2"/>
        <cdr:cNvPicPr>
          <a:picLocks xmlns:a="http://schemas.openxmlformats.org/drawingml/2006/main" noChangeAspect="1" noChangeArrowheads="1"/>
        </cdr:cNvPicPr>
      </cdr:nvPicPr>
      <cdr:blipFill rotWithShape="1">
        <a:blip xmlns:a="http://schemas.openxmlformats.org/drawingml/2006/main" xmlns:r="http://schemas.openxmlformats.org/officeDocument/2006/relationships" r:embed="rId1" cstate="print"/>
        <a:srcRect xmlns:a="http://schemas.openxmlformats.org/drawingml/2006/main" t="5156" b="5556"/>
        <a:stretch xmlns:a="http://schemas.openxmlformats.org/drawingml/2006/main"/>
      </cdr:blipFill>
      <cdr:spPr bwMode="auto">
        <a:xfrm xmlns:a="http://schemas.openxmlformats.org/drawingml/2006/main">
          <a:off x="0" y="362827"/>
          <a:ext cx="7887966" cy="3848129"/>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drawings/drawing3.xml><?xml version="1.0" encoding="utf-8"?>
<c:userShapes xmlns:c="http://schemas.openxmlformats.org/drawingml/2006/chart">
  <cdr:relSizeAnchor xmlns:cdr="http://schemas.openxmlformats.org/drawingml/2006/chartDrawing">
    <cdr:from>
      <cdr:x>0.61265</cdr:x>
      <cdr:y>0.85137</cdr:y>
    </cdr:from>
    <cdr:to>
      <cdr:x>1</cdr:x>
      <cdr:y>0.94191</cdr:y>
    </cdr:to>
    <cdr:sp macro="" textlink="">
      <cdr:nvSpPr>
        <cdr:cNvPr id="2" name="1 CuadroTexto"/>
        <cdr:cNvSpPr txBox="1"/>
      </cdr:nvSpPr>
      <cdr:spPr>
        <a:xfrm xmlns:a="http://schemas.openxmlformats.org/drawingml/2006/main">
          <a:off x="4367555" y="4046221"/>
          <a:ext cx="2761378" cy="4303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600" dirty="0" smtClean="0"/>
            <a:t>Cantidad de viviendas: 5076</a:t>
          </a:r>
          <a:endParaRPr lang="es-AR"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3ECDE-F9E2-4DC7-9FEB-523A11E3663B}" type="datetimeFigureOut">
              <a:rPr lang="es-AR" smtClean="0"/>
              <a:pPr/>
              <a:t>26/12/2022</a:t>
            </a:fld>
            <a:endParaRPr lang="es-AR"/>
          </a:p>
        </p:txBody>
      </p:sp>
      <p:sp>
        <p:nvSpPr>
          <p:cNvPr id="4" name="3 Marcador de imagen de diapositiva"/>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52BD4-8CB4-42A7-BCD4-0CEDA1B4413A}"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FE52BD4-8CB4-42A7-BCD4-0CEDA1B4413A}" type="slidenum">
              <a:rPr lang="es-AR" smtClean="0"/>
              <a:pPr/>
              <a:t>52</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FE52BD4-8CB4-42A7-BCD4-0CEDA1B4413A}" type="slidenum">
              <a:rPr lang="es-AR" smtClean="0"/>
              <a:pPr/>
              <a:t>53</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FE52BD4-8CB4-42A7-BCD4-0CEDA1B4413A}" type="slidenum">
              <a:rPr lang="es-AR" smtClean="0"/>
              <a:pPr/>
              <a:t>54</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FE52BD4-8CB4-42A7-BCD4-0CEDA1B4413A}" type="slidenum">
              <a:rPr lang="es-AR" smtClean="0"/>
              <a:pPr/>
              <a:t>55</a:t>
            </a:fld>
            <a:endParaRPr lang="es-AR"/>
          </a:p>
        </p:txBody>
      </p:sp>
    </p:spTree>
    <p:extLst>
      <p:ext uri="{BB962C8B-B14F-4D97-AF65-F5344CB8AC3E}">
        <p14:creationId xmlns:p14="http://schemas.microsoft.com/office/powerpoint/2010/main" val="365892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FE52BD4-8CB4-42A7-BCD4-0CEDA1B4413A}" type="slidenum">
              <a:rPr lang="es-AR" smtClean="0"/>
              <a:pPr/>
              <a:t>56</a:t>
            </a:fld>
            <a:endParaRPr lang="es-AR"/>
          </a:p>
        </p:txBody>
      </p:sp>
    </p:spTree>
    <p:extLst>
      <p:ext uri="{BB962C8B-B14F-4D97-AF65-F5344CB8AC3E}">
        <p14:creationId xmlns:p14="http://schemas.microsoft.com/office/powerpoint/2010/main" val="251190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FE52BD4-8CB4-42A7-BCD4-0CEDA1B4413A}" type="slidenum">
              <a:rPr lang="es-AR" smtClean="0"/>
              <a:pPr/>
              <a:t>57</a:t>
            </a:fld>
            <a:endParaRPr lang="es-AR"/>
          </a:p>
        </p:txBody>
      </p:sp>
    </p:spTree>
    <p:extLst>
      <p:ext uri="{BB962C8B-B14F-4D97-AF65-F5344CB8AC3E}">
        <p14:creationId xmlns:p14="http://schemas.microsoft.com/office/powerpoint/2010/main" val="121138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FE52BD4-8CB4-42A7-BCD4-0CEDA1B4413A}" type="slidenum">
              <a:rPr lang="es-AR" smtClean="0"/>
              <a:pPr/>
              <a:t>58</a:t>
            </a:fld>
            <a:endParaRPr lang="es-AR"/>
          </a:p>
        </p:txBody>
      </p:sp>
    </p:spTree>
    <p:extLst>
      <p:ext uri="{BB962C8B-B14F-4D97-AF65-F5344CB8AC3E}">
        <p14:creationId xmlns:p14="http://schemas.microsoft.com/office/powerpoint/2010/main" val="185497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FE52BD4-8CB4-42A7-BCD4-0CEDA1B4413A}" type="slidenum">
              <a:rPr lang="es-AR" smtClean="0"/>
              <a:pPr/>
              <a:t>59</a:t>
            </a:fld>
            <a:endParaRPr lang="es-AR"/>
          </a:p>
        </p:txBody>
      </p:sp>
    </p:spTree>
    <p:extLst>
      <p:ext uri="{BB962C8B-B14F-4D97-AF65-F5344CB8AC3E}">
        <p14:creationId xmlns:p14="http://schemas.microsoft.com/office/powerpoint/2010/main" val="400884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2005" y="1237457"/>
            <a:ext cx="9089390" cy="2632440"/>
          </a:xfrm>
        </p:spPr>
        <p:txBody>
          <a:bodyPr anchor="b"/>
          <a:lstStyle>
            <a:lvl1pPr algn="ctr">
              <a:defRPr sz="6615"/>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36675" y="3971414"/>
            <a:ext cx="8020050" cy="1825554"/>
          </a:xfrm>
        </p:spPr>
        <p:txBody>
          <a:bodyPr/>
          <a:lstStyle>
            <a:lvl1pPr marL="0" indent="0" algn="ctr">
              <a:buNone/>
              <a:defRPr sz="2646"/>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341713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147760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567"/>
            <a:ext cx="2305764" cy="64078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35172" y="402567"/>
            <a:ext cx="6783626" cy="6407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17522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287359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9602" y="1885067"/>
            <a:ext cx="9223058" cy="3145275"/>
          </a:xfrm>
        </p:spPr>
        <p:txBody>
          <a:bodyPr anchor="b"/>
          <a:lstStyle>
            <a:lvl1pPr>
              <a:defRPr sz="6615"/>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9602" y="5060097"/>
            <a:ext cx="9223058" cy="1654026"/>
          </a:xfrm>
        </p:spPr>
        <p:txBody>
          <a:bodyPr/>
          <a:lstStyle>
            <a:lvl1pPr marL="0" indent="0">
              <a:buNone/>
              <a:defRPr sz="2646">
                <a:solidFill>
                  <a:schemeClr val="tx1"/>
                </a:solidFill>
              </a:defRPr>
            </a:lvl1pPr>
            <a:lvl2pPr marL="504063" indent="0">
              <a:buNone/>
              <a:defRPr sz="2205">
                <a:solidFill>
                  <a:schemeClr val="tx1">
                    <a:tint val="75000"/>
                  </a:schemeClr>
                </a:solidFill>
              </a:defRPr>
            </a:lvl2pPr>
            <a:lvl3pPr marL="1008126" indent="0">
              <a:buNone/>
              <a:defRPr sz="1985">
                <a:solidFill>
                  <a:schemeClr val="tx1">
                    <a:tint val="75000"/>
                  </a:schemeClr>
                </a:solidFill>
              </a:defRPr>
            </a:lvl3pPr>
            <a:lvl4pPr marL="1512189" indent="0">
              <a:buNone/>
              <a:defRPr sz="1764">
                <a:solidFill>
                  <a:schemeClr val="tx1">
                    <a:tint val="75000"/>
                  </a:schemeClr>
                </a:solidFill>
              </a:defRPr>
            </a:lvl4pPr>
            <a:lvl5pPr marL="2016252" indent="0">
              <a:buNone/>
              <a:defRPr sz="1764">
                <a:solidFill>
                  <a:schemeClr val="tx1">
                    <a:tint val="75000"/>
                  </a:schemeClr>
                </a:solidFill>
              </a:defRPr>
            </a:lvl5pPr>
            <a:lvl6pPr marL="2520315" indent="0">
              <a:buNone/>
              <a:defRPr sz="1764">
                <a:solidFill>
                  <a:schemeClr val="tx1">
                    <a:tint val="75000"/>
                  </a:schemeClr>
                </a:solidFill>
              </a:defRPr>
            </a:lvl6pPr>
            <a:lvl7pPr marL="3024378" indent="0">
              <a:buNone/>
              <a:defRPr sz="1764">
                <a:solidFill>
                  <a:schemeClr val="tx1">
                    <a:tint val="75000"/>
                  </a:schemeClr>
                </a:solidFill>
              </a:defRPr>
            </a:lvl7pPr>
            <a:lvl8pPr marL="3528441" indent="0">
              <a:buNone/>
              <a:defRPr sz="1764">
                <a:solidFill>
                  <a:schemeClr val="tx1">
                    <a:tint val="75000"/>
                  </a:schemeClr>
                </a:solidFill>
              </a:defRPr>
            </a:lvl8pPr>
            <a:lvl9pPr marL="4032504" indent="0">
              <a:buNone/>
              <a:defRPr sz="1764">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97805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735171" y="2012836"/>
            <a:ext cx="4544695" cy="47975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413534" y="2012836"/>
            <a:ext cx="4544695" cy="47975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91128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569"/>
            <a:ext cx="9223058" cy="146149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36565" y="1853560"/>
            <a:ext cx="4523809"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s-ES" smtClean="0"/>
              <a:t>Haga clic para modificar el estilo de texto del patrón</a:t>
            </a:r>
          </a:p>
        </p:txBody>
      </p:sp>
      <p:sp>
        <p:nvSpPr>
          <p:cNvPr id="4" name="Content Placeholder 3"/>
          <p:cNvSpPr>
            <a:spLocks noGrp="1"/>
          </p:cNvSpPr>
          <p:nvPr>
            <p:ph sz="half" idx="2"/>
          </p:nvPr>
        </p:nvSpPr>
        <p:spPr>
          <a:xfrm>
            <a:off x="736565" y="2761961"/>
            <a:ext cx="4523809" cy="406242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413534" y="1853560"/>
            <a:ext cx="4546088"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413534" y="2761961"/>
            <a:ext cx="4546088" cy="406242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358482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385351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345935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564" y="504084"/>
            <a:ext cx="3448900" cy="1764295"/>
          </a:xfrm>
        </p:spPr>
        <p:txBody>
          <a:bodyPr anchor="b"/>
          <a:lstStyle>
            <a:lvl1pPr>
              <a:defRPr sz="3528"/>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46088" y="1088683"/>
            <a:ext cx="5413534" cy="537339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36564" y="2268379"/>
            <a:ext cx="3448900"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200868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36564" y="504084"/>
            <a:ext cx="3448900" cy="1764295"/>
          </a:xfrm>
        </p:spPr>
        <p:txBody>
          <a:bodyPr anchor="b"/>
          <a:lstStyle>
            <a:lvl1pPr>
              <a:defRPr sz="3528"/>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546088" y="1088683"/>
            <a:ext cx="5413534" cy="5373398"/>
          </a:xfrm>
        </p:spPr>
        <p:txBody>
          <a:bodyPr anchor="t"/>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36564" y="2268379"/>
            <a:ext cx="3448900"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C2E2156-8663-4FEC-BE5C-41E367B65BD4}" type="datetimeFigureOut">
              <a:rPr lang="es-ES" smtClean="0"/>
              <a:pPr/>
              <a:t>26/12/2022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D5BE319-830C-417C-BD90-A54EC7BA74F9}" type="slidenum">
              <a:rPr lang="es-ES" smtClean="0"/>
              <a:pPr/>
              <a:t>‹Nº›</a:t>
            </a:fld>
            <a:endParaRPr lang="es-ES"/>
          </a:p>
        </p:txBody>
      </p:sp>
    </p:spTree>
    <p:extLst>
      <p:ext uri="{BB962C8B-B14F-4D97-AF65-F5344CB8AC3E}">
        <p14:creationId xmlns:p14="http://schemas.microsoft.com/office/powerpoint/2010/main" val="352758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569"/>
            <a:ext cx="9223058" cy="146149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171" y="7008172"/>
            <a:ext cx="2406015" cy="402567"/>
          </a:xfrm>
          <a:prstGeom prst="rect">
            <a:avLst/>
          </a:prstGeom>
        </p:spPr>
        <p:txBody>
          <a:bodyPr vert="horz" lIns="91440" tIns="45720" rIns="91440" bIns="45720" rtlCol="0" anchor="ctr"/>
          <a:lstStyle>
            <a:lvl1pPr algn="l">
              <a:defRPr sz="1323">
                <a:solidFill>
                  <a:schemeClr val="tx1">
                    <a:tint val="75000"/>
                  </a:schemeClr>
                </a:solidFill>
              </a:defRPr>
            </a:lvl1pPr>
          </a:lstStyle>
          <a:p>
            <a:fld id="{FC2E2156-8663-4FEC-BE5C-41E367B65BD4}" type="datetimeFigureOut">
              <a:rPr lang="es-ES" smtClean="0"/>
              <a:pPr/>
              <a:t>26/12/2022</a:t>
            </a:fld>
            <a:endParaRPr lang="es-ES"/>
          </a:p>
        </p:txBody>
      </p:sp>
      <p:sp>
        <p:nvSpPr>
          <p:cNvPr id="5" name="Footer Placeholder 4"/>
          <p:cNvSpPr>
            <a:spLocks noGrp="1"/>
          </p:cNvSpPr>
          <p:nvPr>
            <p:ph type="ftr" sz="quarter" idx="3"/>
          </p:nvPr>
        </p:nvSpPr>
        <p:spPr>
          <a:xfrm>
            <a:off x="3542189" y="7008172"/>
            <a:ext cx="3609023" cy="402567"/>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7552214" y="7008172"/>
            <a:ext cx="2406015" cy="402567"/>
          </a:xfrm>
          <a:prstGeom prst="rect">
            <a:avLst/>
          </a:prstGeom>
        </p:spPr>
        <p:txBody>
          <a:bodyPr vert="horz" lIns="91440" tIns="45720" rIns="91440" bIns="45720" rtlCol="0" anchor="ctr"/>
          <a:lstStyle>
            <a:lvl1pPr algn="r">
              <a:defRPr sz="1323">
                <a:solidFill>
                  <a:schemeClr val="tx1">
                    <a:tint val="75000"/>
                  </a:schemeClr>
                </a:solidFill>
              </a:defRPr>
            </a:lvl1pPr>
          </a:lstStyle>
          <a:p>
            <a:fld id="{FD5BE319-830C-417C-BD90-A54EC7BA74F9}" type="slidenum">
              <a:rPr lang="es-ES" smtClean="0"/>
              <a:pPr/>
              <a:t>‹Nº›</a:t>
            </a:fld>
            <a:endParaRPr lang="es-ES"/>
          </a:p>
        </p:txBody>
      </p:sp>
    </p:spTree>
    <p:extLst>
      <p:ext uri="{BB962C8B-B14F-4D97-AF65-F5344CB8AC3E}">
        <p14:creationId xmlns:p14="http://schemas.microsoft.com/office/powerpoint/2010/main" val="2563652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8126"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32" indent="-252032" algn="l" defTabSz="1008126" rtl="0" eaLnBrk="1" latinLnBrk="0" hangingPunct="1">
        <a:lnSpc>
          <a:spcPct val="90000"/>
        </a:lnSpc>
        <a:spcBef>
          <a:spcPts val="1103"/>
        </a:spcBef>
        <a:buFont typeface="Arial" panose="020B0604020202020204" pitchFamily="34" charset="0"/>
        <a:buChar char="•"/>
        <a:defRPr sz="3087" kern="1200">
          <a:solidFill>
            <a:schemeClr val="tx1"/>
          </a:solidFill>
          <a:latin typeface="+mn-lt"/>
          <a:ea typeface="+mn-ea"/>
          <a:cs typeface="+mn-cs"/>
        </a:defRPr>
      </a:lvl1pPr>
      <a:lvl2pPr marL="756095" indent="-252032" algn="l" defTabSz="1008126"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58" indent="-252032" algn="l" defTabSz="1008126"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221"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284"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347"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5.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6.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7.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8.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9.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50444" y="3460387"/>
            <a:ext cx="8352928" cy="2062103"/>
          </a:xfrm>
          <a:prstGeom prst="rect">
            <a:avLst/>
          </a:prstGeom>
          <a:noFill/>
        </p:spPr>
        <p:txBody>
          <a:bodyPr wrap="square" rtlCol="0">
            <a:spAutoFit/>
          </a:bodyPr>
          <a:lstStyle/>
          <a:p>
            <a:pPr algn="ctr"/>
            <a:endParaRPr lang="es-ES" dirty="0" smtClean="0">
              <a:solidFill>
                <a:schemeClr val="bg1"/>
              </a:solidFill>
              <a:latin typeface="Gotham" panose="02000604040000020004" pitchFamily="50" charset="0"/>
            </a:endParaRPr>
          </a:p>
          <a:p>
            <a:pPr algn="ctr"/>
            <a:endParaRPr lang="es-ES" dirty="0" smtClean="0">
              <a:solidFill>
                <a:schemeClr val="bg1"/>
              </a:solidFill>
              <a:latin typeface="Gotham" panose="02000604040000020004" pitchFamily="50" charset="0"/>
            </a:endParaRPr>
          </a:p>
          <a:p>
            <a:pPr algn="ctr"/>
            <a:endParaRPr lang="es-ES" dirty="0">
              <a:solidFill>
                <a:schemeClr val="bg1"/>
              </a:solidFill>
              <a:latin typeface="Gotham" panose="02000604040000020004" pitchFamily="50" charset="0"/>
            </a:endParaRPr>
          </a:p>
          <a:p>
            <a:pPr algn="ctr"/>
            <a:r>
              <a:rPr lang="es-AR" sz="2800" i="1" dirty="0" smtClean="0">
                <a:solidFill>
                  <a:schemeClr val="bg1">
                    <a:lumMod val="95000"/>
                  </a:schemeClr>
                </a:solidFill>
                <a:latin typeface="Dax"/>
              </a:rPr>
              <a:t>Sala </a:t>
            </a:r>
            <a:r>
              <a:rPr lang="es-AR" sz="2800" i="1" dirty="0">
                <a:solidFill>
                  <a:schemeClr val="bg1">
                    <a:lumMod val="95000"/>
                  </a:schemeClr>
                </a:solidFill>
                <a:latin typeface="Dax"/>
              </a:rPr>
              <a:t>de Situación de Salud Local (SSSL</a:t>
            </a:r>
            <a:r>
              <a:rPr lang="es-AR" sz="2800" i="1" dirty="0" smtClean="0">
                <a:solidFill>
                  <a:schemeClr val="bg1">
                    <a:lumMod val="95000"/>
                  </a:schemeClr>
                </a:solidFill>
                <a:latin typeface="Dax"/>
              </a:rPr>
              <a:t>)</a:t>
            </a:r>
          </a:p>
          <a:p>
            <a:pPr algn="ctr"/>
            <a:r>
              <a:rPr lang="es-AR" altLang="es-ES" sz="2800" i="1" dirty="0" smtClean="0">
                <a:solidFill>
                  <a:schemeClr val="bg1">
                    <a:lumMod val="95000"/>
                  </a:schemeClr>
                </a:solidFill>
                <a:latin typeface="Dax"/>
              </a:rPr>
              <a:t>2021/2022</a:t>
            </a:r>
            <a:endParaRPr lang="es-ES" altLang="es-ES" sz="2400" dirty="0">
              <a:solidFill>
                <a:schemeClr val="bg1"/>
              </a:solidFill>
              <a:latin typeface="Calibri" pitchFamily="34" charset="0"/>
            </a:endParaRPr>
          </a:p>
          <a:p>
            <a:pPr algn="ctr"/>
            <a:endParaRPr lang="es-ES" dirty="0" smtClean="0">
              <a:solidFill>
                <a:schemeClr val="bg1"/>
              </a:solidFill>
              <a:latin typeface="Gotham" panose="02000604040000020004" pitchFamily="50"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3752" y="5957721"/>
            <a:ext cx="3289648" cy="1850427"/>
          </a:xfrm>
          <a:prstGeom prst="rect">
            <a:avLst/>
          </a:prstGeom>
        </p:spPr>
      </p:pic>
      <p:pic>
        <p:nvPicPr>
          <p:cNvPr id="2" name="Imagen 1"/>
          <p:cNvPicPr>
            <a:picLocks noChangeAspect="1"/>
          </p:cNvPicPr>
          <p:nvPr/>
        </p:nvPicPr>
        <p:blipFill>
          <a:blip r:embed="rId3" cstate="print"/>
          <a:stretch>
            <a:fillRect/>
          </a:stretch>
        </p:blipFill>
        <p:spPr>
          <a:xfrm>
            <a:off x="1055778" y="6252148"/>
            <a:ext cx="816818" cy="1010557"/>
          </a:xfrm>
          <a:prstGeom prst="rect">
            <a:avLst/>
          </a:prstGeom>
        </p:spPr>
      </p:pic>
      <p:pic>
        <p:nvPicPr>
          <p:cNvPr id="3" name="Imagen 2"/>
          <p:cNvPicPr>
            <a:picLocks noChangeAspect="1"/>
          </p:cNvPicPr>
          <p:nvPr/>
        </p:nvPicPr>
        <p:blipFill>
          <a:blip r:embed="rId4" cstate="print"/>
          <a:stretch>
            <a:fillRect/>
          </a:stretch>
        </p:blipFill>
        <p:spPr>
          <a:xfrm>
            <a:off x="4316333" y="6414519"/>
            <a:ext cx="2131083" cy="865109"/>
          </a:xfrm>
          <a:prstGeom prst="rect">
            <a:avLst/>
          </a:prstGeom>
        </p:spPr>
      </p:pic>
      <p:sp>
        <p:nvSpPr>
          <p:cNvPr id="8" name="7 CuadroTexto"/>
          <p:cNvSpPr txBox="1"/>
          <p:nvPr/>
        </p:nvSpPr>
        <p:spPr>
          <a:xfrm>
            <a:off x="753035" y="699247"/>
            <a:ext cx="9377082" cy="1446550"/>
          </a:xfrm>
          <a:prstGeom prst="rect">
            <a:avLst/>
          </a:prstGeom>
          <a:noFill/>
        </p:spPr>
        <p:txBody>
          <a:bodyPr wrap="square" rtlCol="0">
            <a:spAutoFit/>
          </a:bodyPr>
          <a:lstStyle/>
          <a:p>
            <a:pPr algn="ctr"/>
            <a:r>
              <a:rPr lang="es-AR" sz="4400" b="1" dirty="0" smtClean="0">
                <a:solidFill>
                  <a:schemeClr val="bg1"/>
                </a:solidFill>
              </a:rPr>
              <a:t>PROGRAMA NACIONAL MUNICIPIOS Y COMUNAS SALUDABLES</a:t>
            </a:r>
            <a:endParaRPr lang="es-AR" sz="4400" b="1" dirty="0">
              <a:solidFill>
                <a:schemeClr val="bg1"/>
              </a:solidFill>
            </a:endParaRPr>
          </a:p>
        </p:txBody>
      </p:sp>
      <p:sp>
        <p:nvSpPr>
          <p:cNvPr id="9" name="8 CuadroTexto"/>
          <p:cNvSpPr txBox="1"/>
          <p:nvPr/>
        </p:nvSpPr>
        <p:spPr>
          <a:xfrm>
            <a:off x="1595718" y="2528047"/>
            <a:ext cx="7404847" cy="923330"/>
          </a:xfrm>
          <a:prstGeom prst="rect">
            <a:avLst/>
          </a:prstGeom>
          <a:noFill/>
        </p:spPr>
        <p:txBody>
          <a:bodyPr wrap="square" rtlCol="0">
            <a:spAutoFit/>
          </a:bodyPr>
          <a:lstStyle/>
          <a:p>
            <a:r>
              <a:rPr lang="es-AR" sz="5400" b="1" u="sng" dirty="0" smtClean="0">
                <a:solidFill>
                  <a:schemeClr val="bg1"/>
                </a:solidFill>
                <a:latin typeface="Monotype Corsiva" pitchFamily="66" charset="0"/>
                <a:cs typeface="Aharoni" pitchFamily="2" charset="-79"/>
              </a:rPr>
              <a:t>La Falda Cuidad Saludable</a:t>
            </a:r>
          </a:p>
        </p:txBody>
      </p:sp>
    </p:spTree>
    <p:extLst>
      <p:ext uri="{BB962C8B-B14F-4D97-AF65-F5344CB8AC3E}">
        <p14:creationId xmlns:p14="http://schemas.microsoft.com/office/powerpoint/2010/main" val="2315757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80458" y="1662487"/>
            <a:ext cx="8577917" cy="528123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03293" y="17212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15"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3" name="12 CuadroTexto"/>
          <p:cNvSpPr txBox="1"/>
          <p:nvPr/>
        </p:nvSpPr>
        <p:spPr>
          <a:xfrm>
            <a:off x="1703293" y="2421799"/>
            <a:ext cx="7440706" cy="3754874"/>
          </a:xfrm>
          <a:prstGeom prst="rect">
            <a:avLst/>
          </a:prstGeom>
          <a:noFill/>
        </p:spPr>
        <p:txBody>
          <a:bodyPr wrap="square" rtlCol="0">
            <a:spAutoFit/>
          </a:bodyPr>
          <a:lstStyle/>
          <a:p>
            <a:pPr algn="just"/>
            <a:endParaRPr lang="es-ES" sz="2000" b="1" dirty="0" smtClean="0">
              <a:solidFill>
                <a:srgbClr val="002060"/>
              </a:solidFill>
            </a:endParaRPr>
          </a:p>
          <a:p>
            <a:pPr algn="just"/>
            <a:r>
              <a:rPr lang="es-ES" sz="2000" b="1" dirty="0" smtClean="0">
                <a:solidFill>
                  <a:srgbClr val="002060"/>
                </a:solidFill>
              </a:rPr>
              <a:t>*85 % de la población recibe agua por red pública.</a:t>
            </a:r>
          </a:p>
          <a:p>
            <a:pPr algn="just"/>
            <a:r>
              <a:rPr lang="es-ES" sz="2000" b="1" dirty="0" smtClean="0">
                <a:solidFill>
                  <a:srgbClr val="002060"/>
                </a:solidFill>
              </a:rPr>
              <a:t>*56.5% de la población tiene cloacas. </a:t>
            </a:r>
          </a:p>
          <a:p>
            <a:pPr algn="just"/>
            <a:r>
              <a:rPr lang="es-ES" sz="2000" b="1" dirty="0" smtClean="0">
                <a:solidFill>
                  <a:srgbClr val="002060"/>
                </a:solidFill>
              </a:rPr>
              <a:t>*Se trabaja permanentemente en la eliminación de micro basurales.</a:t>
            </a:r>
          </a:p>
          <a:p>
            <a:pPr algn="just"/>
            <a:r>
              <a:rPr lang="es-ES" sz="2000" b="1" dirty="0" smtClean="0">
                <a:solidFill>
                  <a:srgbClr val="002060"/>
                </a:solidFill>
              </a:rPr>
              <a:t>*Todas las viviendas cuentan con recolección de la basura</a:t>
            </a:r>
          </a:p>
          <a:p>
            <a:pPr algn="just"/>
            <a:r>
              <a:rPr lang="es-ES" sz="2000" b="1" dirty="0" smtClean="0">
                <a:solidFill>
                  <a:srgbClr val="002060"/>
                </a:solidFill>
              </a:rPr>
              <a:t>*contamos con recolección de basura diferenciada, planta de transferencia  y reciclado.</a:t>
            </a:r>
          </a:p>
          <a:p>
            <a:pPr algn="just"/>
            <a:r>
              <a:rPr lang="es-ES" sz="2000" b="1" dirty="0" smtClean="0">
                <a:solidFill>
                  <a:srgbClr val="002060"/>
                </a:solidFill>
              </a:rPr>
              <a:t>*Se realizan acciones de control de vectores.</a:t>
            </a:r>
          </a:p>
          <a:p>
            <a:pPr algn="just"/>
            <a:r>
              <a:rPr lang="es-ES" sz="2000" b="1" dirty="0" smtClean="0">
                <a:solidFill>
                  <a:srgbClr val="002060"/>
                </a:solidFill>
              </a:rPr>
              <a:t>*Contamos con plan de contingencia para catástrofes.</a:t>
            </a:r>
          </a:p>
          <a:p>
            <a:pPr algn="just"/>
            <a:r>
              <a:rPr lang="es-ES" sz="2000" b="1" dirty="0" smtClean="0">
                <a:solidFill>
                  <a:srgbClr val="002060"/>
                </a:solidFill>
              </a:rPr>
              <a:t>*Programa de esterilización gratuita para mascotas y tenencia responsable.  Además del refugio para animales. </a:t>
            </a:r>
          </a:p>
          <a:p>
            <a:endParaRPr lang="es-AR" dirty="0"/>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089548" y="1583229"/>
            <a:ext cx="8479263" cy="506156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644010" y="1619083"/>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3" name="12 CuadroTexto"/>
          <p:cNvSpPr txBox="1"/>
          <p:nvPr/>
        </p:nvSpPr>
        <p:spPr>
          <a:xfrm>
            <a:off x="1452391" y="1298884"/>
            <a:ext cx="7440706" cy="677108"/>
          </a:xfrm>
          <a:prstGeom prst="rect">
            <a:avLst/>
          </a:prstGeom>
          <a:noFill/>
        </p:spPr>
        <p:txBody>
          <a:bodyPr wrap="square" rtlCol="0">
            <a:spAutoFit/>
          </a:bodyPr>
          <a:lstStyle/>
          <a:p>
            <a:pPr algn="just"/>
            <a:endParaRPr lang="es-ES" sz="2000" b="1" dirty="0" smtClean="0">
              <a:solidFill>
                <a:srgbClr val="002060"/>
              </a:solidFill>
            </a:endParaRPr>
          </a:p>
          <a:p>
            <a:endParaRPr lang="es-AR" dirty="0"/>
          </a:p>
        </p:txBody>
      </p:sp>
      <p:pic>
        <p:nvPicPr>
          <p:cNvPr id="14" name="Picture 3"/>
          <p:cNvPicPr>
            <a:picLocks noChangeAspect="1" noChangeArrowheads="1"/>
          </p:cNvPicPr>
          <p:nvPr/>
        </p:nvPicPr>
        <p:blipFill>
          <a:blip r:embed="rId7" cstate="print"/>
          <a:srcRect/>
          <a:stretch>
            <a:fillRect/>
          </a:stretch>
        </p:blipFill>
        <p:spPr bwMode="auto">
          <a:xfrm>
            <a:off x="1296389" y="2177127"/>
            <a:ext cx="8177303" cy="4128246"/>
          </a:xfrm>
          <a:prstGeom prst="rect">
            <a:avLst/>
          </a:prstGeom>
          <a:noFill/>
          <a:ln w="9525">
            <a:noFill/>
            <a:miter lim="800000"/>
            <a:headEnd/>
            <a:tailEnd/>
          </a:ln>
        </p:spPr>
      </p:pic>
      <p:sp>
        <p:nvSpPr>
          <p:cNvPr id="15" name="14 Elipse"/>
          <p:cNvSpPr/>
          <p:nvPr/>
        </p:nvSpPr>
        <p:spPr>
          <a:xfrm>
            <a:off x="1062336" y="2972161"/>
            <a:ext cx="8319246" cy="740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CuadroTexto"/>
          <p:cNvSpPr txBox="1"/>
          <p:nvPr/>
        </p:nvSpPr>
        <p:spPr>
          <a:xfrm>
            <a:off x="1296389" y="6680646"/>
            <a:ext cx="8311563" cy="646331"/>
          </a:xfrm>
          <a:prstGeom prst="rect">
            <a:avLst/>
          </a:prstGeom>
          <a:noFill/>
        </p:spPr>
        <p:txBody>
          <a:bodyPr wrap="square" rtlCol="0">
            <a:spAutoFit/>
          </a:bodyPr>
          <a:lstStyle/>
          <a:p>
            <a:pPr algn="r"/>
            <a:r>
              <a:rPr lang="es-AR" dirty="0" smtClean="0">
                <a:solidFill>
                  <a:schemeClr val="bg1"/>
                </a:solidFill>
              </a:rPr>
              <a:t>Fuente : Censo </a:t>
            </a:r>
            <a:r>
              <a:rPr lang="es-AR" dirty="0" err="1" smtClean="0">
                <a:solidFill>
                  <a:schemeClr val="bg1"/>
                </a:solidFill>
              </a:rPr>
              <a:t>Nac</a:t>
            </a:r>
            <a:r>
              <a:rPr lang="es-AR" dirty="0" smtClean="0">
                <a:solidFill>
                  <a:schemeClr val="bg1"/>
                </a:solidFill>
              </a:rPr>
              <a:t>. De </a:t>
            </a:r>
            <a:r>
              <a:rPr lang="es-AR" dirty="0" err="1" smtClean="0">
                <a:solidFill>
                  <a:schemeClr val="bg1"/>
                </a:solidFill>
              </a:rPr>
              <a:t>Pob</a:t>
            </a:r>
            <a:r>
              <a:rPr lang="es-AR" dirty="0" smtClean="0">
                <a:solidFill>
                  <a:schemeClr val="bg1"/>
                </a:solidFill>
              </a:rPr>
              <a:t>. y Vivienda (2010). </a:t>
            </a:r>
          </a:p>
          <a:p>
            <a:r>
              <a:rPr lang="es-AR" dirty="0" smtClean="0">
                <a:solidFill>
                  <a:schemeClr val="bg1"/>
                </a:solidFill>
              </a:rPr>
              <a:t>Aún no hay datos oficiales del censo 2022.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52988" y="1468243"/>
            <a:ext cx="8262487" cy="541665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697302" y="1420377"/>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3" name="12 CuadroTexto"/>
          <p:cNvSpPr txBox="1"/>
          <p:nvPr/>
        </p:nvSpPr>
        <p:spPr>
          <a:xfrm>
            <a:off x="1685364" y="2241177"/>
            <a:ext cx="7440706" cy="677108"/>
          </a:xfrm>
          <a:prstGeom prst="rect">
            <a:avLst/>
          </a:prstGeom>
          <a:noFill/>
        </p:spPr>
        <p:txBody>
          <a:bodyPr wrap="square" rtlCol="0">
            <a:spAutoFit/>
          </a:bodyPr>
          <a:lstStyle/>
          <a:p>
            <a:pPr algn="just"/>
            <a:endParaRPr lang="es-ES" sz="2000" b="1" dirty="0" smtClean="0">
              <a:solidFill>
                <a:srgbClr val="002060"/>
              </a:solidFill>
            </a:endParaRPr>
          </a:p>
          <a:p>
            <a:endParaRPr lang="es-AR" dirty="0"/>
          </a:p>
        </p:txBody>
      </p:sp>
      <p:sp>
        <p:nvSpPr>
          <p:cNvPr id="16" name="15 CuadroTexto"/>
          <p:cNvSpPr txBox="1"/>
          <p:nvPr/>
        </p:nvSpPr>
        <p:spPr>
          <a:xfrm>
            <a:off x="1685365" y="6884894"/>
            <a:ext cx="7630086" cy="646331"/>
          </a:xfrm>
          <a:prstGeom prst="rect">
            <a:avLst/>
          </a:prstGeom>
          <a:noFill/>
        </p:spPr>
        <p:txBody>
          <a:bodyPr wrap="square" rtlCol="0">
            <a:spAutoFit/>
          </a:bodyPr>
          <a:lstStyle/>
          <a:p>
            <a:pPr algn="r"/>
            <a:r>
              <a:rPr lang="es-AR" dirty="0" smtClean="0">
                <a:solidFill>
                  <a:schemeClr val="bg1"/>
                </a:solidFill>
              </a:rPr>
              <a:t>Fuente : Censo </a:t>
            </a:r>
            <a:r>
              <a:rPr lang="es-AR" dirty="0" err="1" smtClean="0">
                <a:solidFill>
                  <a:schemeClr val="bg1"/>
                </a:solidFill>
              </a:rPr>
              <a:t>Nac</a:t>
            </a:r>
            <a:r>
              <a:rPr lang="es-AR" dirty="0" smtClean="0">
                <a:solidFill>
                  <a:schemeClr val="bg1"/>
                </a:solidFill>
              </a:rPr>
              <a:t>. De </a:t>
            </a:r>
            <a:r>
              <a:rPr lang="es-AR" dirty="0" err="1" smtClean="0">
                <a:solidFill>
                  <a:schemeClr val="bg1"/>
                </a:solidFill>
              </a:rPr>
              <a:t>Pob</a:t>
            </a:r>
            <a:r>
              <a:rPr lang="es-AR" dirty="0" smtClean="0">
                <a:solidFill>
                  <a:schemeClr val="bg1"/>
                </a:solidFill>
              </a:rPr>
              <a:t>. y Vivienda (2010)</a:t>
            </a:r>
          </a:p>
          <a:p>
            <a:r>
              <a:rPr lang="es-AR" dirty="0" smtClean="0">
                <a:solidFill>
                  <a:schemeClr val="bg1"/>
                </a:solidFill>
              </a:rPr>
              <a:t>Aún no se cuenta con datos oficiales del último  Censo 2022 (2022)</a:t>
            </a:r>
            <a:endParaRPr lang="es-AR" dirty="0">
              <a:solidFill>
                <a:schemeClr val="bg1"/>
              </a:solidFill>
            </a:endParaRPr>
          </a:p>
        </p:txBody>
      </p:sp>
      <p:graphicFrame>
        <p:nvGraphicFramePr>
          <p:cNvPr id="18" name="17 Gráfico"/>
          <p:cNvGraphicFramePr/>
          <p:nvPr>
            <p:extLst>
              <p:ext uri="{D42A27DB-BD31-4B8C-83A1-F6EECF244321}">
                <p14:modId xmlns:p14="http://schemas.microsoft.com/office/powerpoint/2010/main" val="1753619505"/>
              </p:ext>
            </p:extLst>
          </p:nvPr>
        </p:nvGraphicFramePr>
        <p:xfrm>
          <a:off x="1620977" y="1739153"/>
          <a:ext cx="7694473" cy="490563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9829" y="1482102"/>
            <a:ext cx="8366794" cy="51456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691822" y="1531987"/>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3" name="12 CuadroTexto"/>
          <p:cNvSpPr txBox="1"/>
          <p:nvPr/>
        </p:nvSpPr>
        <p:spPr>
          <a:xfrm>
            <a:off x="1685364" y="2241177"/>
            <a:ext cx="7440706" cy="677108"/>
          </a:xfrm>
          <a:prstGeom prst="rect">
            <a:avLst/>
          </a:prstGeom>
          <a:noFill/>
        </p:spPr>
        <p:txBody>
          <a:bodyPr wrap="square" rtlCol="0">
            <a:spAutoFit/>
          </a:bodyPr>
          <a:lstStyle/>
          <a:p>
            <a:pPr algn="just"/>
            <a:endParaRPr lang="es-ES" sz="2000" b="1" dirty="0" smtClean="0">
              <a:solidFill>
                <a:srgbClr val="002060"/>
              </a:solidFill>
            </a:endParaRPr>
          </a:p>
          <a:p>
            <a:endParaRPr lang="es-AR" dirty="0"/>
          </a:p>
        </p:txBody>
      </p:sp>
      <p:sp>
        <p:nvSpPr>
          <p:cNvPr id="16" name="15 CuadroTexto"/>
          <p:cNvSpPr txBox="1"/>
          <p:nvPr/>
        </p:nvSpPr>
        <p:spPr>
          <a:xfrm>
            <a:off x="1373819" y="6720585"/>
            <a:ext cx="8332163" cy="646331"/>
          </a:xfrm>
          <a:prstGeom prst="rect">
            <a:avLst/>
          </a:prstGeom>
          <a:noFill/>
        </p:spPr>
        <p:txBody>
          <a:bodyPr wrap="square" rtlCol="0">
            <a:spAutoFit/>
          </a:bodyPr>
          <a:lstStyle/>
          <a:p>
            <a:pPr algn="r"/>
            <a:r>
              <a:rPr lang="es-AR" dirty="0" smtClean="0">
                <a:solidFill>
                  <a:schemeClr val="bg1"/>
                </a:solidFill>
              </a:rPr>
              <a:t>Fuente : Censo </a:t>
            </a:r>
            <a:r>
              <a:rPr lang="es-AR" dirty="0" err="1" smtClean="0">
                <a:solidFill>
                  <a:schemeClr val="bg1"/>
                </a:solidFill>
              </a:rPr>
              <a:t>Nac</a:t>
            </a:r>
            <a:r>
              <a:rPr lang="es-AR" dirty="0" smtClean="0">
                <a:solidFill>
                  <a:schemeClr val="bg1"/>
                </a:solidFill>
              </a:rPr>
              <a:t>. De </a:t>
            </a:r>
            <a:r>
              <a:rPr lang="es-AR" dirty="0" err="1" smtClean="0">
                <a:solidFill>
                  <a:schemeClr val="bg1"/>
                </a:solidFill>
              </a:rPr>
              <a:t>Pob</a:t>
            </a:r>
            <a:r>
              <a:rPr lang="es-AR" dirty="0" smtClean="0">
                <a:solidFill>
                  <a:schemeClr val="bg1"/>
                </a:solidFill>
              </a:rPr>
              <a:t>. y Vivienda (2010)</a:t>
            </a:r>
          </a:p>
          <a:p>
            <a:r>
              <a:rPr lang="es-AR" dirty="0" smtClean="0">
                <a:solidFill>
                  <a:schemeClr val="bg1"/>
                </a:solidFill>
              </a:rPr>
              <a:t>Aún no se cuenta con datos oficiales del último censo 2022. (2022)</a:t>
            </a:r>
            <a:endParaRPr lang="es-AR" dirty="0">
              <a:solidFill>
                <a:schemeClr val="bg1"/>
              </a:solidFill>
            </a:endParaRPr>
          </a:p>
        </p:txBody>
      </p:sp>
      <p:graphicFrame>
        <p:nvGraphicFramePr>
          <p:cNvPr id="18" name="17 Gráfico"/>
          <p:cNvGraphicFramePr/>
          <p:nvPr>
            <p:extLst>
              <p:ext uri="{D42A27DB-BD31-4B8C-83A1-F6EECF244321}">
                <p14:modId xmlns:p14="http://schemas.microsoft.com/office/powerpoint/2010/main" val="1887763856"/>
              </p:ext>
            </p:extLst>
          </p:nvPr>
        </p:nvGraphicFramePr>
        <p:xfrm>
          <a:off x="1470213" y="1846731"/>
          <a:ext cx="7887966" cy="4781058"/>
        </p:xfrm>
        <a:graphic>
          <a:graphicData uri="http://schemas.openxmlformats.org/drawingml/2006/chart">
            <c:chart xmlns:c="http://schemas.openxmlformats.org/drawingml/2006/chart" xmlns:r="http://schemas.openxmlformats.org/officeDocument/2006/relationships" r:id="rId7"/>
          </a:graphicData>
        </a:graphic>
      </p:graphicFrame>
      <p:sp>
        <p:nvSpPr>
          <p:cNvPr id="17" name="16 Elipse"/>
          <p:cNvSpPr/>
          <p:nvPr/>
        </p:nvSpPr>
        <p:spPr>
          <a:xfrm>
            <a:off x="1452391" y="3041018"/>
            <a:ext cx="7745506" cy="788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31898" y="1583229"/>
            <a:ext cx="8347635" cy="502518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03293" y="17212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3" name="12 CuadroTexto"/>
          <p:cNvSpPr txBox="1"/>
          <p:nvPr/>
        </p:nvSpPr>
        <p:spPr>
          <a:xfrm>
            <a:off x="1685364" y="2241177"/>
            <a:ext cx="7440706" cy="677108"/>
          </a:xfrm>
          <a:prstGeom prst="rect">
            <a:avLst/>
          </a:prstGeom>
          <a:noFill/>
        </p:spPr>
        <p:txBody>
          <a:bodyPr wrap="square" rtlCol="0">
            <a:spAutoFit/>
          </a:bodyPr>
          <a:lstStyle/>
          <a:p>
            <a:pPr algn="just"/>
            <a:endParaRPr lang="es-ES" sz="2000" b="1" dirty="0" smtClean="0">
              <a:solidFill>
                <a:srgbClr val="002060"/>
              </a:solidFill>
            </a:endParaRPr>
          </a:p>
          <a:p>
            <a:endParaRPr lang="es-AR" dirty="0"/>
          </a:p>
        </p:txBody>
      </p:sp>
      <p:sp>
        <p:nvSpPr>
          <p:cNvPr id="16" name="15 CuadroTexto"/>
          <p:cNvSpPr txBox="1"/>
          <p:nvPr/>
        </p:nvSpPr>
        <p:spPr>
          <a:xfrm>
            <a:off x="1526687" y="6759034"/>
            <a:ext cx="8217387" cy="646331"/>
          </a:xfrm>
          <a:prstGeom prst="rect">
            <a:avLst/>
          </a:prstGeom>
          <a:noFill/>
        </p:spPr>
        <p:txBody>
          <a:bodyPr wrap="square" rtlCol="0">
            <a:spAutoFit/>
          </a:bodyPr>
          <a:lstStyle/>
          <a:p>
            <a:pPr algn="r"/>
            <a:r>
              <a:rPr lang="es-AR" dirty="0" smtClean="0">
                <a:solidFill>
                  <a:schemeClr val="bg1"/>
                </a:solidFill>
              </a:rPr>
              <a:t>Fuente : Censo </a:t>
            </a:r>
            <a:r>
              <a:rPr lang="es-AR" dirty="0" err="1" smtClean="0">
                <a:solidFill>
                  <a:schemeClr val="bg1"/>
                </a:solidFill>
              </a:rPr>
              <a:t>Nac</a:t>
            </a:r>
            <a:r>
              <a:rPr lang="es-AR" dirty="0" smtClean="0">
                <a:solidFill>
                  <a:schemeClr val="bg1"/>
                </a:solidFill>
              </a:rPr>
              <a:t>. De </a:t>
            </a:r>
            <a:r>
              <a:rPr lang="es-AR" dirty="0" err="1" smtClean="0">
                <a:solidFill>
                  <a:schemeClr val="bg1"/>
                </a:solidFill>
              </a:rPr>
              <a:t>Pob</a:t>
            </a:r>
            <a:r>
              <a:rPr lang="es-AR" dirty="0" smtClean="0">
                <a:solidFill>
                  <a:schemeClr val="bg1"/>
                </a:solidFill>
              </a:rPr>
              <a:t>. y Vivienda (2010)</a:t>
            </a:r>
          </a:p>
          <a:p>
            <a:r>
              <a:rPr lang="es-AR" dirty="0" smtClean="0">
                <a:solidFill>
                  <a:schemeClr val="bg1"/>
                </a:solidFill>
              </a:rPr>
              <a:t>Aún no se cuenta con datos oficiales del último Censo 2022. (2022)</a:t>
            </a:r>
            <a:endParaRPr lang="es-AR" dirty="0">
              <a:solidFill>
                <a:schemeClr val="bg1"/>
              </a:solidFill>
            </a:endParaRPr>
          </a:p>
        </p:txBody>
      </p:sp>
      <p:graphicFrame>
        <p:nvGraphicFramePr>
          <p:cNvPr id="17" name="16 Gráfico"/>
          <p:cNvGraphicFramePr/>
          <p:nvPr>
            <p:extLst>
              <p:ext uri="{D42A27DB-BD31-4B8C-83A1-F6EECF244321}">
                <p14:modId xmlns:p14="http://schemas.microsoft.com/office/powerpoint/2010/main" val="914044551"/>
              </p:ext>
            </p:extLst>
          </p:nvPr>
        </p:nvGraphicFramePr>
        <p:xfrm>
          <a:off x="1841250" y="2095448"/>
          <a:ext cx="7128933" cy="4407185"/>
        </p:xfrm>
        <a:graphic>
          <a:graphicData uri="http://schemas.openxmlformats.org/drawingml/2006/chart">
            <c:chart xmlns:c="http://schemas.openxmlformats.org/drawingml/2006/chart" xmlns:r="http://schemas.openxmlformats.org/officeDocument/2006/relationships" r:id="rId7"/>
          </a:graphicData>
        </a:graphic>
      </p:graphicFrame>
      <p:sp>
        <p:nvSpPr>
          <p:cNvPr id="30" name="29 CuadroTexto"/>
          <p:cNvSpPr txBox="1"/>
          <p:nvPr/>
        </p:nvSpPr>
        <p:spPr>
          <a:xfrm>
            <a:off x="4607859" y="1690445"/>
            <a:ext cx="4159623" cy="646331"/>
          </a:xfrm>
          <a:prstGeom prst="rect">
            <a:avLst/>
          </a:prstGeom>
          <a:noFill/>
        </p:spPr>
        <p:txBody>
          <a:bodyPr wrap="square" rtlCol="0">
            <a:spAutoFit/>
          </a:bodyPr>
          <a:lstStyle/>
          <a:p>
            <a:pPr algn="ctr"/>
            <a:r>
              <a:rPr lang="es-AR" dirty="0" smtClean="0"/>
              <a:t>Viviendas según sistema de eliminación de aguas residuales</a:t>
            </a:r>
            <a:endParaRPr lang="es-AR" dirty="0"/>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80459" y="1662487"/>
            <a:ext cx="8206441" cy="472402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03293" y="17212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3" name="12 CuadroTexto"/>
          <p:cNvSpPr txBox="1"/>
          <p:nvPr/>
        </p:nvSpPr>
        <p:spPr>
          <a:xfrm>
            <a:off x="1685364" y="2241177"/>
            <a:ext cx="7440706" cy="677108"/>
          </a:xfrm>
          <a:prstGeom prst="rect">
            <a:avLst/>
          </a:prstGeom>
          <a:noFill/>
        </p:spPr>
        <p:txBody>
          <a:bodyPr wrap="square" rtlCol="0">
            <a:spAutoFit/>
          </a:bodyPr>
          <a:lstStyle/>
          <a:p>
            <a:pPr algn="just"/>
            <a:endParaRPr lang="es-ES" sz="2000" b="1" dirty="0" smtClean="0">
              <a:solidFill>
                <a:srgbClr val="002060"/>
              </a:solidFill>
            </a:endParaRPr>
          </a:p>
          <a:p>
            <a:endParaRPr lang="es-AR" dirty="0"/>
          </a:p>
        </p:txBody>
      </p:sp>
      <p:graphicFrame>
        <p:nvGraphicFramePr>
          <p:cNvPr id="18" name="17 Tabla"/>
          <p:cNvGraphicFramePr>
            <a:graphicFrameLocks noGrp="1"/>
          </p:cNvGraphicFramePr>
          <p:nvPr/>
        </p:nvGraphicFramePr>
        <p:xfrm>
          <a:off x="1912861" y="2873828"/>
          <a:ext cx="7128934" cy="2048211"/>
        </p:xfrm>
        <a:graphic>
          <a:graphicData uri="http://schemas.openxmlformats.org/drawingml/2006/table">
            <a:tbl>
              <a:tblPr firstRow="1" bandRow="1">
                <a:tableStyleId>{5C22544A-7EE6-4342-B048-85BDC9FD1C3A}</a:tableStyleId>
              </a:tblPr>
              <a:tblGrid>
                <a:gridCol w="3564467">
                  <a:extLst>
                    <a:ext uri="{9D8B030D-6E8A-4147-A177-3AD203B41FA5}">
                      <a16:colId xmlns:a16="http://schemas.microsoft.com/office/drawing/2014/main" val="20000"/>
                    </a:ext>
                  </a:extLst>
                </a:gridCol>
                <a:gridCol w="3564467">
                  <a:extLst>
                    <a:ext uri="{9D8B030D-6E8A-4147-A177-3AD203B41FA5}">
                      <a16:colId xmlns:a16="http://schemas.microsoft.com/office/drawing/2014/main" val="20001"/>
                    </a:ext>
                  </a:extLst>
                </a:gridCol>
              </a:tblGrid>
              <a:tr h="798322">
                <a:tc>
                  <a:txBody>
                    <a:bodyPr/>
                    <a:lstStyle/>
                    <a:p>
                      <a:pPr algn="ctr"/>
                      <a:r>
                        <a:rPr lang="es-AR" dirty="0" smtClean="0"/>
                        <a:t>Gestión</a:t>
                      </a:r>
                      <a:r>
                        <a:rPr lang="es-AR" baseline="0" dirty="0" smtClean="0"/>
                        <a:t> de residuos sólidos urbanos</a:t>
                      </a:r>
                      <a:endParaRPr lang="es-AR" dirty="0"/>
                    </a:p>
                  </a:txBody>
                  <a:tcPr/>
                </a:tc>
                <a:tc>
                  <a:txBody>
                    <a:bodyPr/>
                    <a:lstStyle/>
                    <a:p>
                      <a:pPr algn="ctr"/>
                      <a:endParaRPr lang="es-AR" dirty="0"/>
                    </a:p>
                  </a:txBody>
                  <a:tcPr/>
                </a:tc>
                <a:extLst>
                  <a:ext uri="{0D108BD9-81ED-4DB2-BD59-A6C34878D82A}">
                    <a16:rowId xmlns:a16="http://schemas.microsoft.com/office/drawing/2014/main" val="10000"/>
                  </a:ext>
                </a:extLst>
              </a:tr>
              <a:tr h="798322">
                <a:tc>
                  <a:txBody>
                    <a:bodyPr/>
                    <a:lstStyle/>
                    <a:p>
                      <a:pPr algn="ctr"/>
                      <a:r>
                        <a:rPr lang="es-AR" dirty="0" smtClean="0"/>
                        <a:t>Número</a:t>
                      </a:r>
                      <a:r>
                        <a:rPr lang="es-AR" baseline="0" dirty="0" smtClean="0"/>
                        <a:t> de basurales a cielo abierto</a:t>
                      </a:r>
                      <a:endParaRPr lang="es-AR" dirty="0"/>
                    </a:p>
                  </a:txBody>
                  <a:tcPr/>
                </a:tc>
                <a:tc>
                  <a:txBody>
                    <a:bodyPr/>
                    <a:lstStyle/>
                    <a:p>
                      <a:pPr algn="ctr"/>
                      <a:r>
                        <a:rPr lang="es-AR" dirty="0" smtClean="0"/>
                        <a:t>0</a:t>
                      </a:r>
                      <a:endParaRPr lang="es-AR" dirty="0"/>
                    </a:p>
                  </a:txBody>
                  <a:tcPr/>
                </a:tc>
                <a:extLst>
                  <a:ext uri="{0D108BD9-81ED-4DB2-BD59-A6C34878D82A}">
                    <a16:rowId xmlns:a16="http://schemas.microsoft.com/office/drawing/2014/main" val="10001"/>
                  </a:ext>
                </a:extLst>
              </a:tr>
              <a:tr h="451567">
                <a:tc>
                  <a:txBody>
                    <a:bodyPr/>
                    <a:lstStyle/>
                    <a:p>
                      <a:pPr algn="ctr"/>
                      <a:r>
                        <a:rPr lang="es-AR" dirty="0" smtClean="0"/>
                        <a:t>Número de microbasurales</a:t>
                      </a:r>
                      <a:endParaRPr lang="es-AR" dirty="0"/>
                    </a:p>
                  </a:txBody>
                  <a:tcPr/>
                </a:tc>
                <a:tc>
                  <a:txBody>
                    <a:bodyPr/>
                    <a:lstStyle/>
                    <a:p>
                      <a:pPr algn="ctr"/>
                      <a:r>
                        <a:rPr lang="es-AR" dirty="0" smtClean="0"/>
                        <a:t>0</a:t>
                      </a:r>
                      <a:endParaRPr lang="es-AR" dirty="0"/>
                    </a:p>
                  </a:txBody>
                  <a:tcPr/>
                </a:tc>
                <a:extLst>
                  <a:ext uri="{0D108BD9-81ED-4DB2-BD59-A6C34878D82A}">
                    <a16:rowId xmlns:a16="http://schemas.microsoft.com/office/drawing/2014/main" val="10002"/>
                  </a:ext>
                </a:extLst>
              </a:tr>
            </a:tbl>
          </a:graphicData>
        </a:graphic>
      </p:graphicFrame>
      <p:sp>
        <p:nvSpPr>
          <p:cNvPr id="20" name="19 CuadroTexto"/>
          <p:cNvSpPr txBox="1"/>
          <p:nvPr/>
        </p:nvSpPr>
        <p:spPr>
          <a:xfrm>
            <a:off x="1452392" y="6678386"/>
            <a:ext cx="8034508" cy="369332"/>
          </a:xfrm>
          <a:prstGeom prst="rect">
            <a:avLst/>
          </a:prstGeom>
          <a:noFill/>
        </p:spPr>
        <p:txBody>
          <a:bodyPr wrap="square" rtlCol="0">
            <a:spAutoFit/>
          </a:bodyPr>
          <a:lstStyle/>
          <a:p>
            <a:pPr algn="r"/>
            <a:r>
              <a:rPr lang="es-AR" dirty="0" smtClean="0">
                <a:solidFill>
                  <a:schemeClr val="bg1"/>
                </a:solidFill>
              </a:rPr>
              <a:t>Fuente: Secretaría de Asuntos Territoriales.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80459" y="1355271"/>
            <a:ext cx="8577916" cy="550272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686965" y="14926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3" name="12 CuadroTexto"/>
          <p:cNvSpPr txBox="1"/>
          <p:nvPr/>
        </p:nvSpPr>
        <p:spPr>
          <a:xfrm>
            <a:off x="1685364" y="2241177"/>
            <a:ext cx="7440706" cy="677108"/>
          </a:xfrm>
          <a:prstGeom prst="rect">
            <a:avLst/>
          </a:prstGeom>
          <a:noFill/>
        </p:spPr>
        <p:txBody>
          <a:bodyPr wrap="square" rtlCol="0">
            <a:spAutoFit/>
          </a:bodyPr>
          <a:lstStyle/>
          <a:p>
            <a:pPr algn="just"/>
            <a:endParaRPr lang="es-ES" sz="2000" b="1" dirty="0" smtClean="0">
              <a:solidFill>
                <a:srgbClr val="002060"/>
              </a:solidFill>
            </a:endParaRPr>
          </a:p>
          <a:p>
            <a:endParaRPr lang="es-AR" dirty="0"/>
          </a:p>
        </p:txBody>
      </p:sp>
      <p:pic>
        <p:nvPicPr>
          <p:cNvPr id="15" name="0 Imagen"/>
          <p:cNvPicPr/>
          <p:nvPr/>
        </p:nvPicPr>
        <p:blipFill>
          <a:blip r:embed="rId7" cstate="print">
            <a:extLst>
              <a:ext uri="{28A0092B-C50C-407E-A947-70E740481C1C}">
                <a14:useLocalDpi xmlns:a14="http://schemas.microsoft.com/office/drawing/2010/main" val="0"/>
              </a:ext>
            </a:extLst>
          </a:blip>
          <a:stretch>
            <a:fillRect/>
          </a:stretch>
        </p:blipFill>
        <p:spPr>
          <a:xfrm>
            <a:off x="1534885" y="2024744"/>
            <a:ext cx="8076881" cy="4518931"/>
          </a:xfrm>
          <a:prstGeom prst="rect">
            <a:avLst/>
          </a:prstGeom>
        </p:spPr>
      </p:pic>
      <p:sp>
        <p:nvSpPr>
          <p:cNvPr id="16" name="15 CuadroTexto"/>
          <p:cNvSpPr txBox="1"/>
          <p:nvPr/>
        </p:nvSpPr>
        <p:spPr>
          <a:xfrm>
            <a:off x="4130808" y="7081067"/>
            <a:ext cx="5747657" cy="369332"/>
          </a:xfrm>
          <a:prstGeom prst="rect">
            <a:avLst/>
          </a:prstGeom>
          <a:noFill/>
        </p:spPr>
        <p:txBody>
          <a:bodyPr wrap="square" rtlCol="0">
            <a:spAutoFit/>
          </a:bodyPr>
          <a:lstStyle/>
          <a:p>
            <a:pPr algn="r"/>
            <a:r>
              <a:rPr lang="es-AR" dirty="0" smtClean="0">
                <a:solidFill>
                  <a:schemeClr val="bg1"/>
                </a:solidFill>
              </a:rPr>
              <a:t>Fuente: Secretaría de Asuntos Territoriales.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80459" y="1355271"/>
            <a:ext cx="8331307" cy="513125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686965" y="14926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4945743" y="6888728"/>
            <a:ext cx="5747657" cy="369332"/>
          </a:xfrm>
          <a:prstGeom prst="rect">
            <a:avLst/>
          </a:prstGeom>
          <a:noFill/>
        </p:spPr>
        <p:txBody>
          <a:bodyPr wrap="square" rtlCol="0">
            <a:spAutoFit/>
          </a:bodyPr>
          <a:lstStyle/>
          <a:p>
            <a:r>
              <a:rPr lang="es-AR" dirty="0" smtClean="0">
                <a:solidFill>
                  <a:schemeClr val="bg1"/>
                </a:solidFill>
              </a:rPr>
              <a:t>Fuente: Secretaría de Asuntos Territoriales. 2022</a:t>
            </a:r>
            <a:endParaRPr lang="es-AR" dirty="0">
              <a:solidFill>
                <a:schemeClr val="bg1"/>
              </a:solidFill>
            </a:endParaRPr>
          </a:p>
        </p:txBody>
      </p:sp>
      <p:graphicFrame>
        <p:nvGraphicFramePr>
          <p:cNvPr id="17" name="16 Tabla"/>
          <p:cNvGraphicFramePr>
            <a:graphicFrameLocks noGrp="1"/>
          </p:cNvGraphicFramePr>
          <p:nvPr>
            <p:extLst>
              <p:ext uri="{D42A27DB-BD31-4B8C-83A1-F6EECF244321}">
                <p14:modId xmlns:p14="http://schemas.microsoft.com/office/powerpoint/2010/main" val="1745372788"/>
              </p:ext>
            </p:extLst>
          </p:nvPr>
        </p:nvGraphicFramePr>
        <p:xfrm>
          <a:off x="1691476" y="2447871"/>
          <a:ext cx="7426561" cy="2483358"/>
        </p:xfrm>
        <a:graphic>
          <a:graphicData uri="http://schemas.openxmlformats.org/drawingml/2006/table">
            <a:tbl>
              <a:tblPr firstRow="1" bandRow="1">
                <a:tableStyleId>{5C22544A-7EE6-4342-B048-85BDC9FD1C3A}</a:tableStyleId>
              </a:tblPr>
              <a:tblGrid>
                <a:gridCol w="5012871">
                  <a:extLst>
                    <a:ext uri="{9D8B030D-6E8A-4147-A177-3AD203B41FA5}">
                      <a16:colId xmlns:a16="http://schemas.microsoft.com/office/drawing/2014/main" val="20000"/>
                    </a:ext>
                  </a:extLst>
                </a:gridCol>
                <a:gridCol w="1240972">
                  <a:extLst>
                    <a:ext uri="{9D8B030D-6E8A-4147-A177-3AD203B41FA5}">
                      <a16:colId xmlns:a16="http://schemas.microsoft.com/office/drawing/2014/main" val="20001"/>
                    </a:ext>
                  </a:extLst>
                </a:gridCol>
                <a:gridCol w="1172718">
                  <a:extLst>
                    <a:ext uri="{9D8B030D-6E8A-4147-A177-3AD203B41FA5}">
                      <a16:colId xmlns:a16="http://schemas.microsoft.com/office/drawing/2014/main" val="20002"/>
                    </a:ext>
                  </a:extLst>
                </a:gridCol>
              </a:tblGrid>
              <a:tr h="370840">
                <a:tc>
                  <a:txBody>
                    <a:bodyPr/>
                    <a:lstStyle/>
                    <a:p>
                      <a:pPr algn="ctr"/>
                      <a:r>
                        <a:rPr lang="es-AR" dirty="0" smtClean="0"/>
                        <a:t>Recolección de residuos</a:t>
                      </a:r>
                      <a:endParaRPr lang="es-AR" dirty="0"/>
                    </a:p>
                  </a:txBody>
                  <a:tcPr/>
                </a:tc>
                <a:tc>
                  <a:txBody>
                    <a:bodyPr/>
                    <a:lstStyle/>
                    <a:p>
                      <a:pPr algn="ctr"/>
                      <a:r>
                        <a:rPr lang="es-AR" dirty="0" smtClean="0"/>
                        <a:t>Cantidad</a:t>
                      </a:r>
                      <a:endParaRPr lang="es-AR" dirty="0"/>
                    </a:p>
                  </a:txBody>
                  <a:tcPr/>
                </a:tc>
                <a:tc>
                  <a:txBody>
                    <a:bodyPr/>
                    <a:lstStyle/>
                    <a:p>
                      <a:pPr algn="ctr"/>
                      <a:r>
                        <a:rPr lang="es-AR" dirty="0" smtClean="0"/>
                        <a:t>%</a:t>
                      </a:r>
                      <a:endParaRPr lang="es-AR" dirty="0"/>
                    </a:p>
                  </a:txBody>
                  <a:tcPr/>
                </a:tc>
                <a:extLst>
                  <a:ext uri="{0D108BD9-81ED-4DB2-BD59-A6C34878D82A}">
                    <a16:rowId xmlns:a16="http://schemas.microsoft.com/office/drawing/2014/main" val="10000"/>
                  </a:ext>
                </a:extLst>
              </a:tr>
              <a:tr h="370840">
                <a:tc>
                  <a:txBody>
                    <a:bodyPr/>
                    <a:lstStyle/>
                    <a:p>
                      <a:r>
                        <a:rPr lang="es-AR" dirty="0" smtClean="0"/>
                        <a:t>Viviendas con recolección domiciliaria de residuo</a:t>
                      </a:r>
                      <a:r>
                        <a:rPr lang="es-AR" baseline="0" dirty="0" smtClean="0"/>
                        <a:t>s entre 6 o más veces a la semana</a:t>
                      </a:r>
                      <a:endParaRPr lang="es-AR" dirty="0"/>
                    </a:p>
                  </a:txBody>
                  <a:tcPr/>
                </a:tc>
                <a:tc>
                  <a:txBody>
                    <a:bodyPr/>
                    <a:lstStyle/>
                    <a:p>
                      <a:pPr algn="ctr"/>
                      <a:r>
                        <a:rPr lang="es-AR" dirty="0" smtClean="0"/>
                        <a:t>503</a:t>
                      </a:r>
                      <a:endParaRPr lang="es-AR" dirty="0"/>
                    </a:p>
                  </a:txBody>
                  <a:tcPr/>
                </a:tc>
                <a:tc>
                  <a:txBody>
                    <a:bodyPr/>
                    <a:lstStyle/>
                    <a:p>
                      <a:pPr algn="ctr"/>
                      <a:r>
                        <a:rPr lang="es-AR" dirty="0" smtClean="0"/>
                        <a:t>10%</a:t>
                      </a:r>
                      <a:endParaRPr lang="es-AR" dirty="0"/>
                    </a:p>
                  </a:txBody>
                  <a:tcPr/>
                </a:tc>
                <a:extLst>
                  <a:ext uri="{0D108BD9-81ED-4DB2-BD59-A6C34878D82A}">
                    <a16:rowId xmlns:a16="http://schemas.microsoft.com/office/drawing/2014/main" val="10001"/>
                  </a:ext>
                </a:extLst>
              </a:tr>
              <a:tr h="370840">
                <a:tc>
                  <a:txBody>
                    <a:bodyPr/>
                    <a:lstStyle/>
                    <a:p>
                      <a:r>
                        <a:rPr lang="es-AR" dirty="0" smtClean="0"/>
                        <a:t>Viviendas con recolección domiciliaria</a:t>
                      </a:r>
                      <a:r>
                        <a:rPr lang="es-AR" baseline="0" dirty="0" smtClean="0"/>
                        <a:t> </a:t>
                      </a:r>
                      <a:r>
                        <a:rPr lang="es-AR" dirty="0" smtClean="0"/>
                        <a:t>de residuos entre 3 y 5 veces a la</a:t>
                      </a:r>
                      <a:r>
                        <a:rPr lang="es-AR" baseline="0" dirty="0" smtClean="0"/>
                        <a:t> semana</a:t>
                      </a:r>
                      <a:endParaRPr lang="es-AR" dirty="0"/>
                    </a:p>
                  </a:txBody>
                  <a:tcPr/>
                </a:tc>
                <a:tc>
                  <a:txBody>
                    <a:bodyPr/>
                    <a:lstStyle/>
                    <a:p>
                      <a:pPr algn="ctr"/>
                      <a:r>
                        <a:rPr lang="es-AR" dirty="0" smtClean="0"/>
                        <a:t>3335</a:t>
                      </a:r>
                      <a:endParaRPr lang="es-AR" dirty="0"/>
                    </a:p>
                  </a:txBody>
                  <a:tcPr/>
                </a:tc>
                <a:tc>
                  <a:txBody>
                    <a:bodyPr/>
                    <a:lstStyle/>
                    <a:p>
                      <a:pPr algn="ctr"/>
                      <a:r>
                        <a:rPr lang="es-AR" dirty="0" smtClean="0"/>
                        <a:t>65%</a:t>
                      </a:r>
                      <a:endParaRPr lang="es-AR" dirty="0"/>
                    </a:p>
                  </a:txBody>
                  <a:tcPr/>
                </a:tc>
                <a:extLst>
                  <a:ext uri="{0D108BD9-81ED-4DB2-BD59-A6C34878D82A}">
                    <a16:rowId xmlns:a16="http://schemas.microsoft.com/office/drawing/2014/main" val="10002"/>
                  </a:ext>
                </a:extLst>
              </a:tr>
              <a:tr h="370840">
                <a:tc>
                  <a:txBody>
                    <a:bodyPr/>
                    <a:lstStyle/>
                    <a:p>
                      <a:r>
                        <a:rPr lang="es-AR" dirty="0" smtClean="0"/>
                        <a:t>Viviendas con recolección</a:t>
                      </a:r>
                      <a:r>
                        <a:rPr lang="es-AR" baseline="0" dirty="0" smtClean="0"/>
                        <a:t> domiciliaria menor a 3 veces a la semana</a:t>
                      </a:r>
                      <a:endParaRPr lang="es-AR" dirty="0"/>
                    </a:p>
                  </a:txBody>
                  <a:tcPr/>
                </a:tc>
                <a:tc>
                  <a:txBody>
                    <a:bodyPr/>
                    <a:lstStyle/>
                    <a:p>
                      <a:pPr algn="ctr"/>
                      <a:r>
                        <a:rPr lang="es-AR" dirty="0" smtClean="0"/>
                        <a:t>1283</a:t>
                      </a:r>
                      <a:endParaRPr lang="es-AR" dirty="0"/>
                    </a:p>
                  </a:txBody>
                  <a:tcPr/>
                </a:tc>
                <a:tc>
                  <a:txBody>
                    <a:bodyPr/>
                    <a:lstStyle/>
                    <a:p>
                      <a:pPr algn="ctr"/>
                      <a:r>
                        <a:rPr lang="es-AR" dirty="0" smtClean="0"/>
                        <a:t>25%</a:t>
                      </a:r>
                      <a:endParaRPr lang="es-AR" dirty="0"/>
                    </a:p>
                  </a:txBody>
                  <a:tcPr/>
                </a:tc>
                <a:extLst>
                  <a:ext uri="{0D108BD9-81ED-4DB2-BD59-A6C34878D82A}">
                    <a16:rowId xmlns:a16="http://schemas.microsoft.com/office/drawing/2014/main" val="10003"/>
                  </a:ext>
                </a:extLst>
              </a:tr>
            </a:tbl>
          </a:graphicData>
        </a:graphic>
      </p:graphicFrame>
      <p:sp>
        <p:nvSpPr>
          <p:cNvPr id="18" name="17 Elipse"/>
          <p:cNvSpPr/>
          <p:nvPr/>
        </p:nvSpPr>
        <p:spPr>
          <a:xfrm>
            <a:off x="1428748" y="3464401"/>
            <a:ext cx="7952015" cy="800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CuadroTexto"/>
          <p:cNvSpPr txBox="1"/>
          <p:nvPr/>
        </p:nvSpPr>
        <p:spPr>
          <a:xfrm>
            <a:off x="1686965" y="5054744"/>
            <a:ext cx="5829300" cy="369332"/>
          </a:xfrm>
          <a:prstGeom prst="rect">
            <a:avLst/>
          </a:prstGeom>
          <a:noFill/>
        </p:spPr>
        <p:txBody>
          <a:bodyPr wrap="square" rtlCol="0">
            <a:spAutoFit/>
          </a:bodyPr>
          <a:lstStyle/>
          <a:p>
            <a:r>
              <a:rPr lang="es-AR" dirty="0" smtClean="0"/>
              <a:t>Cantidad de viviendas: 5130</a:t>
            </a:r>
            <a:endParaRPr lang="es-AR" dirty="0"/>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80458" y="1371601"/>
            <a:ext cx="8606491" cy="5472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686965" y="14926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5402716" y="7063231"/>
            <a:ext cx="5747657" cy="369332"/>
          </a:xfrm>
          <a:prstGeom prst="rect">
            <a:avLst/>
          </a:prstGeom>
          <a:noFill/>
        </p:spPr>
        <p:txBody>
          <a:bodyPr wrap="square" rtlCol="0">
            <a:spAutoFit/>
          </a:bodyPr>
          <a:lstStyle/>
          <a:p>
            <a:r>
              <a:rPr lang="es-AR" dirty="0" smtClean="0">
                <a:solidFill>
                  <a:schemeClr val="bg1"/>
                </a:solidFill>
              </a:rPr>
              <a:t>Fuente: Secretaría de Asuntos Territoriales. 2022</a:t>
            </a:r>
            <a:endParaRPr lang="es-AR" dirty="0">
              <a:solidFill>
                <a:schemeClr val="bg1"/>
              </a:solidFill>
            </a:endParaRPr>
          </a:p>
        </p:txBody>
      </p:sp>
      <p:sp>
        <p:nvSpPr>
          <p:cNvPr id="20" name="19 CuadroTexto"/>
          <p:cNvSpPr txBox="1"/>
          <p:nvPr/>
        </p:nvSpPr>
        <p:spPr>
          <a:xfrm>
            <a:off x="6188528" y="5666013"/>
            <a:ext cx="3233057" cy="369332"/>
          </a:xfrm>
          <a:prstGeom prst="rect">
            <a:avLst/>
          </a:prstGeom>
          <a:noFill/>
        </p:spPr>
        <p:txBody>
          <a:bodyPr wrap="square" rtlCol="0">
            <a:spAutoFit/>
          </a:bodyPr>
          <a:lstStyle/>
          <a:p>
            <a:r>
              <a:rPr lang="es-AR" dirty="0" smtClean="0"/>
              <a:t>Cantidad de viviendas: 5130</a:t>
            </a:r>
            <a:endParaRPr lang="es-AR" dirty="0"/>
          </a:p>
        </p:txBody>
      </p:sp>
      <p:graphicFrame>
        <p:nvGraphicFramePr>
          <p:cNvPr id="26" name="25 Gráfico"/>
          <p:cNvGraphicFramePr/>
          <p:nvPr/>
        </p:nvGraphicFramePr>
        <p:xfrm>
          <a:off x="1798562" y="1975820"/>
          <a:ext cx="7557709" cy="444130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80460" y="1492623"/>
            <a:ext cx="8331306" cy="532442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686965" y="14926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5559879" y="6957634"/>
            <a:ext cx="5747657" cy="369332"/>
          </a:xfrm>
          <a:prstGeom prst="rect">
            <a:avLst/>
          </a:prstGeom>
          <a:noFill/>
        </p:spPr>
        <p:txBody>
          <a:bodyPr wrap="square" rtlCol="0">
            <a:spAutoFit/>
          </a:bodyPr>
          <a:lstStyle/>
          <a:p>
            <a:r>
              <a:rPr lang="es-AR" dirty="0" smtClean="0">
                <a:solidFill>
                  <a:schemeClr val="bg1"/>
                </a:solidFill>
              </a:rPr>
              <a:t>Fuente: Secretaría de Asuntos Territoriales. 2022</a:t>
            </a:r>
            <a:endParaRPr lang="es-AR" dirty="0">
              <a:solidFill>
                <a:schemeClr val="bg1"/>
              </a:solidFill>
            </a:endParaRPr>
          </a:p>
        </p:txBody>
      </p:sp>
      <p:graphicFrame>
        <p:nvGraphicFramePr>
          <p:cNvPr id="17" name="16 Tabla"/>
          <p:cNvGraphicFramePr>
            <a:graphicFrameLocks noGrp="1"/>
          </p:cNvGraphicFramePr>
          <p:nvPr>
            <p:extLst>
              <p:ext uri="{D42A27DB-BD31-4B8C-83A1-F6EECF244321}">
                <p14:modId xmlns:p14="http://schemas.microsoft.com/office/powerpoint/2010/main" val="1880644636"/>
              </p:ext>
            </p:extLst>
          </p:nvPr>
        </p:nvGraphicFramePr>
        <p:xfrm>
          <a:off x="1452391" y="2091050"/>
          <a:ext cx="7905922" cy="4309749"/>
        </p:xfrm>
        <a:graphic>
          <a:graphicData uri="http://schemas.openxmlformats.org/drawingml/2006/table">
            <a:tbl>
              <a:tblPr firstRow="1" bandRow="1">
                <a:tableStyleId>{93296810-A885-4BE3-A3E7-6D5BEEA58F35}</a:tableStyleId>
              </a:tblPr>
              <a:tblGrid>
                <a:gridCol w="3952961">
                  <a:extLst>
                    <a:ext uri="{9D8B030D-6E8A-4147-A177-3AD203B41FA5}">
                      <a16:colId xmlns:a16="http://schemas.microsoft.com/office/drawing/2014/main" val="20000"/>
                    </a:ext>
                  </a:extLst>
                </a:gridCol>
                <a:gridCol w="3952961">
                  <a:extLst>
                    <a:ext uri="{9D8B030D-6E8A-4147-A177-3AD203B41FA5}">
                      <a16:colId xmlns:a16="http://schemas.microsoft.com/office/drawing/2014/main" val="20001"/>
                    </a:ext>
                  </a:extLst>
                </a:gridCol>
              </a:tblGrid>
              <a:tr h="478861">
                <a:tc>
                  <a:txBody>
                    <a:bodyPr/>
                    <a:lstStyle/>
                    <a:p>
                      <a:r>
                        <a:rPr lang="es-AR" dirty="0" smtClean="0"/>
                        <a:t>Plan de</a:t>
                      </a:r>
                      <a:r>
                        <a:rPr lang="es-AR" baseline="0" dirty="0" smtClean="0"/>
                        <a:t> contingencia</a:t>
                      </a:r>
                      <a:endParaRPr lang="es-AR" dirty="0"/>
                    </a:p>
                  </a:txBody>
                  <a:tcPr/>
                </a:tc>
                <a:tc>
                  <a:txBody>
                    <a:bodyPr/>
                    <a:lstStyle/>
                    <a:p>
                      <a:r>
                        <a:rPr lang="es-AR" dirty="0" smtClean="0"/>
                        <a:t>Sí/No</a:t>
                      </a:r>
                      <a:endParaRPr lang="es-AR" dirty="0"/>
                    </a:p>
                  </a:txBody>
                  <a:tcPr/>
                </a:tc>
                <a:extLst>
                  <a:ext uri="{0D108BD9-81ED-4DB2-BD59-A6C34878D82A}">
                    <a16:rowId xmlns:a16="http://schemas.microsoft.com/office/drawing/2014/main" val="10000"/>
                  </a:ext>
                </a:extLst>
              </a:tr>
              <a:tr h="478861">
                <a:tc>
                  <a:txBody>
                    <a:bodyPr/>
                    <a:lstStyle/>
                    <a:p>
                      <a:r>
                        <a:rPr lang="es-AR" dirty="0" smtClean="0"/>
                        <a:t>Incendio</a:t>
                      </a:r>
                      <a:endParaRPr lang="es-AR" dirty="0"/>
                    </a:p>
                  </a:txBody>
                  <a:tcPr/>
                </a:tc>
                <a:tc>
                  <a:txBody>
                    <a:bodyPr/>
                    <a:lstStyle/>
                    <a:p>
                      <a:r>
                        <a:rPr lang="es-AR" dirty="0" smtClean="0"/>
                        <a:t>Sí</a:t>
                      </a:r>
                      <a:endParaRPr lang="es-AR" dirty="0"/>
                    </a:p>
                  </a:txBody>
                  <a:tcPr/>
                </a:tc>
                <a:extLst>
                  <a:ext uri="{0D108BD9-81ED-4DB2-BD59-A6C34878D82A}">
                    <a16:rowId xmlns:a16="http://schemas.microsoft.com/office/drawing/2014/main" val="10001"/>
                  </a:ext>
                </a:extLst>
              </a:tr>
              <a:tr h="478861">
                <a:tc>
                  <a:txBody>
                    <a:bodyPr/>
                    <a:lstStyle/>
                    <a:p>
                      <a:r>
                        <a:rPr lang="es-AR" dirty="0" smtClean="0"/>
                        <a:t>Inundación</a:t>
                      </a:r>
                      <a:endParaRPr lang="es-AR" dirty="0"/>
                    </a:p>
                  </a:txBody>
                  <a:tcPr/>
                </a:tc>
                <a:tc>
                  <a:txBody>
                    <a:bodyPr/>
                    <a:lstStyle/>
                    <a:p>
                      <a:r>
                        <a:rPr lang="es-AR" dirty="0" smtClean="0"/>
                        <a:t>Sí</a:t>
                      </a:r>
                      <a:endParaRPr lang="es-AR" dirty="0"/>
                    </a:p>
                  </a:txBody>
                  <a:tcPr/>
                </a:tc>
                <a:extLst>
                  <a:ext uri="{0D108BD9-81ED-4DB2-BD59-A6C34878D82A}">
                    <a16:rowId xmlns:a16="http://schemas.microsoft.com/office/drawing/2014/main" val="10002"/>
                  </a:ext>
                </a:extLst>
              </a:tr>
              <a:tr h="478861">
                <a:tc>
                  <a:txBody>
                    <a:bodyPr/>
                    <a:lstStyle/>
                    <a:p>
                      <a:r>
                        <a:rPr lang="es-AR" dirty="0" smtClean="0"/>
                        <a:t>Terremotos</a:t>
                      </a:r>
                      <a:endParaRPr lang="es-AR" dirty="0"/>
                    </a:p>
                  </a:txBody>
                  <a:tcPr/>
                </a:tc>
                <a:tc>
                  <a:txBody>
                    <a:bodyPr/>
                    <a:lstStyle/>
                    <a:p>
                      <a:r>
                        <a:rPr lang="es-AR" dirty="0" smtClean="0"/>
                        <a:t>No</a:t>
                      </a:r>
                      <a:endParaRPr lang="es-AR" dirty="0"/>
                    </a:p>
                  </a:txBody>
                  <a:tcPr/>
                </a:tc>
                <a:extLst>
                  <a:ext uri="{0D108BD9-81ED-4DB2-BD59-A6C34878D82A}">
                    <a16:rowId xmlns:a16="http://schemas.microsoft.com/office/drawing/2014/main" val="10003"/>
                  </a:ext>
                </a:extLst>
              </a:tr>
              <a:tr h="478861">
                <a:tc>
                  <a:txBody>
                    <a:bodyPr/>
                    <a:lstStyle/>
                    <a:p>
                      <a:r>
                        <a:rPr lang="es-AR" dirty="0" smtClean="0"/>
                        <a:t>Lluvia de ceniza volcánica</a:t>
                      </a:r>
                      <a:endParaRPr lang="es-AR" dirty="0"/>
                    </a:p>
                  </a:txBody>
                  <a:tcPr/>
                </a:tc>
                <a:tc>
                  <a:txBody>
                    <a:bodyPr/>
                    <a:lstStyle/>
                    <a:p>
                      <a:r>
                        <a:rPr lang="es-AR" dirty="0" smtClean="0"/>
                        <a:t>No</a:t>
                      </a:r>
                      <a:endParaRPr lang="es-AR" dirty="0"/>
                    </a:p>
                  </a:txBody>
                  <a:tcPr/>
                </a:tc>
                <a:extLst>
                  <a:ext uri="{0D108BD9-81ED-4DB2-BD59-A6C34878D82A}">
                    <a16:rowId xmlns:a16="http://schemas.microsoft.com/office/drawing/2014/main" val="10004"/>
                  </a:ext>
                </a:extLst>
              </a:tr>
              <a:tr h="478861">
                <a:tc>
                  <a:txBody>
                    <a:bodyPr/>
                    <a:lstStyle/>
                    <a:p>
                      <a:r>
                        <a:rPr lang="es-AR" dirty="0" smtClean="0"/>
                        <a:t>Frío invernal extremo</a:t>
                      </a:r>
                      <a:endParaRPr lang="es-AR" dirty="0"/>
                    </a:p>
                  </a:txBody>
                  <a:tcPr/>
                </a:tc>
                <a:tc>
                  <a:txBody>
                    <a:bodyPr/>
                    <a:lstStyle/>
                    <a:p>
                      <a:r>
                        <a:rPr lang="es-AR" dirty="0" smtClean="0"/>
                        <a:t>Sí</a:t>
                      </a:r>
                      <a:endParaRPr lang="es-AR" dirty="0"/>
                    </a:p>
                  </a:txBody>
                  <a:tcPr/>
                </a:tc>
                <a:extLst>
                  <a:ext uri="{0D108BD9-81ED-4DB2-BD59-A6C34878D82A}">
                    <a16:rowId xmlns:a16="http://schemas.microsoft.com/office/drawing/2014/main" val="10005"/>
                  </a:ext>
                </a:extLst>
              </a:tr>
              <a:tr h="478861">
                <a:tc>
                  <a:txBody>
                    <a:bodyPr/>
                    <a:lstStyle/>
                    <a:p>
                      <a:r>
                        <a:rPr lang="es-AR" dirty="0" smtClean="0"/>
                        <a:t>Deslizamiento de tierra</a:t>
                      </a:r>
                      <a:endParaRPr lang="es-AR" dirty="0"/>
                    </a:p>
                  </a:txBody>
                  <a:tcPr/>
                </a:tc>
                <a:tc>
                  <a:txBody>
                    <a:bodyPr/>
                    <a:lstStyle/>
                    <a:p>
                      <a:r>
                        <a:rPr lang="es-AR" dirty="0" smtClean="0"/>
                        <a:t>No</a:t>
                      </a:r>
                      <a:endParaRPr lang="es-AR" dirty="0"/>
                    </a:p>
                  </a:txBody>
                  <a:tcPr/>
                </a:tc>
                <a:extLst>
                  <a:ext uri="{0D108BD9-81ED-4DB2-BD59-A6C34878D82A}">
                    <a16:rowId xmlns:a16="http://schemas.microsoft.com/office/drawing/2014/main" val="10006"/>
                  </a:ext>
                </a:extLst>
              </a:tr>
              <a:tr h="478861">
                <a:tc>
                  <a:txBody>
                    <a:bodyPr/>
                    <a:lstStyle/>
                    <a:p>
                      <a:r>
                        <a:rPr lang="es-AR" dirty="0" smtClean="0"/>
                        <a:t>Sequía</a:t>
                      </a:r>
                      <a:endParaRPr lang="es-AR" dirty="0"/>
                    </a:p>
                  </a:txBody>
                  <a:tcPr/>
                </a:tc>
                <a:tc>
                  <a:txBody>
                    <a:bodyPr/>
                    <a:lstStyle/>
                    <a:p>
                      <a:r>
                        <a:rPr lang="es-AR" dirty="0" smtClean="0"/>
                        <a:t>Sí</a:t>
                      </a:r>
                      <a:endParaRPr lang="es-AR" dirty="0"/>
                    </a:p>
                  </a:txBody>
                  <a:tcPr/>
                </a:tc>
                <a:extLst>
                  <a:ext uri="{0D108BD9-81ED-4DB2-BD59-A6C34878D82A}">
                    <a16:rowId xmlns:a16="http://schemas.microsoft.com/office/drawing/2014/main" val="10007"/>
                  </a:ext>
                </a:extLst>
              </a:tr>
              <a:tr h="478861">
                <a:tc>
                  <a:txBody>
                    <a:bodyPr/>
                    <a:lstStyle/>
                    <a:p>
                      <a:r>
                        <a:rPr lang="es-AR" dirty="0" smtClean="0"/>
                        <a:t>Siniestro</a:t>
                      </a:r>
                      <a:r>
                        <a:rPr lang="es-AR" baseline="0" dirty="0" smtClean="0"/>
                        <a:t> vial</a:t>
                      </a:r>
                      <a:endParaRPr lang="es-AR" dirty="0"/>
                    </a:p>
                  </a:txBody>
                  <a:tcPr/>
                </a:tc>
                <a:tc>
                  <a:txBody>
                    <a:bodyPr/>
                    <a:lstStyle/>
                    <a:p>
                      <a:r>
                        <a:rPr lang="es-AR" dirty="0" smtClean="0"/>
                        <a:t>Sí</a:t>
                      </a:r>
                      <a:endParaRPr lang="es-AR"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5153" y="1004046"/>
            <a:ext cx="10255623" cy="6185647"/>
          </a:xfrm>
          <a:prstGeom prst="rect">
            <a:avLst/>
          </a:prstGeom>
          <a:noFill/>
          <a:ln w="9525">
            <a:noFill/>
            <a:miter lim="800000"/>
            <a:headEnd/>
            <a:tailEnd/>
          </a:ln>
        </p:spPr>
      </p:pic>
      <p:sp>
        <p:nvSpPr>
          <p:cNvPr id="10" name="9 CuadroTexto"/>
          <p:cNvSpPr txBox="1"/>
          <p:nvPr/>
        </p:nvSpPr>
        <p:spPr>
          <a:xfrm>
            <a:off x="609600" y="233082"/>
            <a:ext cx="7153835" cy="769441"/>
          </a:xfrm>
          <a:prstGeom prst="rect">
            <a:avLst/>
          </a:prstGeom>
          <a:noFill/>
        </p:spPr>
        <p:txBody>
          <a:bodyPr wrap="square" rtlCol="0">
            <a:spAutoFit/>
          </a:bodyPr>
          <a:lstStyle/>
          <a:p>
            <a:r>
              <a:rPr lang="es-AR" sz="4400" b="1" dirty="0" smtClean="0">
                <a:solidFill>
                  <a:schemeClr val="bg1"/>
                </a:solidFill>
                <a:latin typeface="Monotype Corsiva" pitchFamily="66" charset="0"/>
                <a:cs typeface="Aharoni" pitchFamily="2" charset="-79"/>
              </a:rPr>
              <a:t>Ciudad de La Falda</a:t>
            </a:r>
            <a:endParaRPr lang="es-AR" sz="4400" b="1" dirty="0">
              <a:solidFill>
                <a:schemeClr val="bg1"/>
              </a:solidFill>
              <a:latin typeface="Monotype Corsiva" pitchFamily="66" charset="0"/>
              <a:cs typeface="Aharoni" pitchFamily="2" charset="-79"/>
            </a:endParaRPr>
          </a:p>
        </p:txBody>
      </p:sp>
    </p:spTree>
    <p:extLst>
      <p:ext uri="{BB962C8B-B14F-4D97-AF65-F5344CB8AC3E}">
        <p14:creationId xmlns:p14="http://schemas.microsoft.com/office/powerpoint/2010/main" val="1412049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45773" y="1453244"/>
            <a:ext cx="8358842" cy="519154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779814" y="1500445"/>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5550976" y="6860235"/>
            <a:ext cx="5747657" cy="369332"/>
          </a:xfrm>
          <a:prstGeom prst="rect">
            <a:avLst/>
          </a:prstGeom>
          <a:noFill/>
        </p:spPr>
        <p:txBody>
          <a:bodyPr wrap="square" rtlCol="0">
            <a:spAutoFit/>
          </a:bodyPr>
          <a:lstStyle/>
          <a:p>
            <a:r>
              <a:rPr lang="es-AR" dirty="0" smtClean="0">
                <a:solidFill>
                  <a:schemeClr val="bg1"/>
                </a:solidFill>
              </a:rPr>
              <a:t>Fuente: Área de Bromatología Fuente: 2022</a:t>
            </a:r>
            <a:endParaRPr lang="es-AR" dirty="0">
              <a:solidFill>
                <a:schemeClr val="bg1"/>
              </a:solidFill>
            </a:endParaRPr>
          </a:p>
        </p:txBody>
      </p:sp>
      <p:sp>
        <p:nvSpPr>
          <p:cNvPr id="15" name="14 CuadroTexto"/>
          <p:cNvSpPr txBox="1"/>
          <p:nvPr/>
        </p:nvSpPr>
        <p:spPr>
          <a:xfrm>
            <a:off x="1767212" y="2099839"/>
            <a:ext cx="7515963" cy="4524315"/>
          </a:xfrm>
          <a:prstGeom prst="rect">
            <a:avLst/>
          </a:prstGeom>
          <a:noFill/>
        </p:spPr>
        <p:txBody>
          <a:bodyPr wrap="square" rtlCol="0">
            <a:spAutoFit/>
          </a:bodyPr>
          <a:lstStyle/>
          <a:p>
            <a:r>
              <a:rPr lang="es-AR" dirty="0" smtClean="0"/>
              <a:t>Control de vectores:</a:t>
            </a:r>
          </a:p>
          <a:p>
            <a:endParaRPr lang="es-AR" dirty="0" smtClean="0"/>
          </a:p>
          <a:p>
            <a:r>
              <a:rPr lang="es-AR" dirty="0" smtClean="0"/>
              <a:t>Los vectores son, roedores, cucarachas y aedes aegipti. Se monitorea el desarrollo de las tareas ( no </a:t>
            </a:r>
            <a:r>
              <a:rPr lang="pt-BR" dirty="0" smtClean="0"/>
              <a:t>se utiliza técnica de vigilancia)</a:t>
            </a:r>
          </a:p>
          <a:p>
            <a:endParaRPr lang="pt-BR" dirty="0" smtClean="0"/>
          </a:p>
          <a:p>
            <a:r>
              <a:rPr lang="es-AR" dirty="0" smtClean="0"/>
              <a:t>*Desratización semestrales en zona centro y aledaños</a:t>
            </a:r>
          </a:p>
          <a:p>
            <a:r>
              <a:rPr lang="es-AR" dirty="0" smtClean="0"/>
              <a:t>*desinsectaciones en lugares aledaños a ríos y arroyos (Barrios colindantes) zona céntrica y demás barrios de la ciudad.</a:t>
            </a:r>
          </a:p>
          <a:p>
            <a:r>
              <a:rPr lang="es-AR" dirty="0" smtClean="0"/>
              <a:t> *Contra aedes aegypti, dos veces al año, en los meses de febrero y septiembre, en todo el ejido municipal.</a:t>
            </a:r>
          </a:p>
          <a:p>
            <a:r>
              <a:rPr lang="es-AR" dirty="0" smtClean="0"/>
              <a:t> * aplicación anual de cebo cucarachicida en las cloacas del centro de la ciudad.</a:t>
            </a:r>
          </a:p>
          <a:p>
            <a:r>
              <a:rPr lang="es-AR" dirty="0" smtClean="0"/>
              <a:t>*Se destaca que, también se realizan acciones en la vía pública, cuando hay denuncias realizadas por la población local y se ayuda al particular para que resuelva la problemática, cuando la misma ocurre en su propiedad privada.</a:t>
            </a:r>
            <a:endParaRPr lang="pt-BR" dirty="0" smtClean="0"/>
          </a:p>
          <a:p>
            <a:endParaRPr lang="es-AR" dirty="0"/>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84460" y="1583228"/>
            <a:ext cx="8528051" cy="500869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60489" y="1821266"/>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6388554" y="6687464"/>
            <a:ext cx="5747657" cy="369332"/>
          </a:xfrm>
          <a:prstGeom prst="rect">
            <a:avLst/>
          </a:prstGeom>
          <a:noFill/>
        </p:spPr>
        <p:txBody>
          <a:bodyPr wrap="square" rtlCol="0">
            <a:spAutoFit/>
          </a:bodyPr>
          <a:lstStyle/>
          <a:p>
            <a:r>
              <a:rPr lang="es-AR" dirty="0" smtClean="0">
                <a:solidFill>
                  <a:schemeClr val="bg1"/>
                </a:solidFill>
              </a:rPr>
              <a:t>Fuente: Seguridad Animal. 2022</a:t>
            </a:r>
            <a:endParaRPr lang="es-AR" dirty="0">
              <a:solidFill>
                <a:schemeClr val="bg1"/>
              </a:solidFill>
            </a:endParaRPr>
          </a:p>
        </p:txBody>
      </p:sp>
      <p:sp>
        <p:nvSpPr>
          <p:cNvPr id="15" name="14 CuadroTexto"/>
          <p:cNvSpPr txBox="1"/>
          <p:nvPr/>
        </p:nvSpPr>
        <p:spPr>
          <a:xfrm>
            <a:off x="1779814" y="2481943"/>
            <a:ext cx="6711043" cy="369332"/>
          </a:xfrm>
          <a:prstGeom prst="rect">
            <a:avLst/>
          </a:prstGeom>
          <a:noFill/>
        </p:spPr>
        <p:txBody>
          <a:bodyPr wrap="square" rtlCol="0">
            <a:spAutoFit/>
          </a:bodyPr>
          <a:lstStyle/>
          <a:p>
            <a:r>
              <a:rPr lang="es-AR" dirty="0" smtClean="0"/>
              <a:t>Tenencia responsable de mascotas</a:t>
            </a:r>
            <a:endParaRPr lang="es-AR" dirty="0"/>
          </a:p>
        </p:txBody>
      </p:sp>
      <p:graphicFrame>
        <p:nvGraphicFramePr>
          <p:cNvPr id="17" name="16 Tabla"/>
          <p:cNvGraphicFramePr>
            <a:graphicFrameLocks noGrp="1"/>
          </p:cNvGraphicFramePr>
          <p:nvPr>
            <p:extLst>
              <p:ext uri="{D42A27DB-BD31-4B8C-83A1-F6EECF244321}">
                <p14:modId xmlns:p14="http://schemas.microsoft.com/office/powerpoint/2010/main" val="2926255628"/>
              </p:ext>
            </p:extLst>
          </p:nvPr>
        </p:nvGraphicFramePr>
        <p:xfrm>
          <a:off x="1660489" y="3003078"/>
          <a:ext cx="7492396" cy="2543713"/>
        </p:xfrm>
        <a:graphic>
          <a:graphicData uri="http://schemas.openxmlformats.org/drawingml/2006/table">
            <a:tbl>
              <a:tblPr firstRow="1" bandRow="1">
                <a:tableStyleId>{5C22544A-7EE6-4342-B048-85BDC9FD1C3A}</a:tableStyleId>
              </a:tblPr>
              <a:tblGrid>
                <a:gridCol w="2610153">
                  <a:extLst>
                    <a:ext uri="{9D8B030D-6E8A-4147-A177-3AD203B41FA5}">
                      <a16:colId xmlns:a16="http://schemas.microsoft.com/office/drawing/2014/main" val="20000"/>
                    </a:ext>
                  </a:extLst>
                </a:gridCol>
                <a:gridCol w="2530929">
                  <a:extLst>
                    <a:ext uri="{9D8B030D-6E8A-4147-A177-3AD203B41FA5}">
                      <a16:colId xmlns:a16="http://schemas.microsoft.com/office/drawing/2014/main" val="20001"/>
                    </a:ext>
                  </a:extLst>
                </a:gridCol>
                <a:gridCol w="2351314">
                  <a:extLst>
                    <a:ext uri="{9D8B030D-6E8A-4147-A177-3AD203B41FA5}">
                      <a16:colId xmlns:a16="http://schemas.microsoft.com/office/drawing/2014/main" val="20002"/>
                    </a:ext>
                  </a:extLst>
                </a:gridCol>
              </a:tblGrid>
              <a:tr h="783062">
                <a:tc>
                  <a:txBody>
                    <a:bodyPr/>
                    <a:lstStyle/>
                    <a:p>
                      <a:pPr algn="ctr"/>
                      <a:r>
                        <a:rPr lang="es-AR" dirty="0" smtClean="0"/>
                        <a:t>Castraciones</a:t>
                      </a:r>
                      <a:r>
                        <a:rPr lang="es-AR" baseline="0" dirty="0" smtClean="0"/>
                        <a:t> </a:t>
                      </a:r>
                    </a:p>
                    <a:p>
                      <a:pPr algn="ctr"/>
                      <a:r>
                        <a:rPr lang="es-AR" baseline="0" dirty="0" smtClean="0"/>
                        <a:t>2021</a:t>
                      </a:r>
                      <a:endParaRPr lang="es-AR" dirty="0"/>
                    </a:p>
                  </a:txBody>
                  <a:tcPr/>
                </a:tc>
                <a:tc>
                  <a:txBody>
                    <a:bodyPr/>
                    <a:lstStyle/>
                    <a:p>
                      <a:pPr algn="ctr"/>
                      <a:r>
                        <a:rPr lang="es-AR" dirty="0" smtClean="0"/>
                        <a:t>Hembras</a:t>
                      </a:r>
                      <a:endParaRPr lang="es-AR" dirty="0"/>
                    </a:p>
                  </a:txBody>
                  <a:tcPr/>
                </a:tc>
                <a:tc>
                  <a:txBody>
                    <a:bodyPr/>
                    <a:lstStyle/>
                    <a:p>
                      <a:pPr algn="ctr"/>
                      <a:r>
                        <a:rPr lang="es-AR" dirty="0" smtClean="0"/>
                        <a:t>Machos</a:t>
                      </a:r>
                      <a:r>
                        <a:rPr lang="es-AR" baseline="0" dirty="0" smtClean="0"/>
                        <a:t> </a:t>
                      </a:r>
                      <a:endParaRPr lang="es-AR" dirty="0"/>
                    </a:p>
                  </a:txBody>
                  <a:tcPr/>
                </a:tc>
                <a:extLst>
                  <a:ext uri="{0D108BD9-81ED-4DB2-BD59-A6C34878D82A}">
                    <a16:rowId xmlns:a16="http://schemas.microsoft.com/office/drawing/2014/main" val="10000"/>
                  </a:ext>
                </a:extLst>
              </a:tr>
              <a:tr h="442936">
                <a:tc>
                  <a:txBody>
                    <a:bodyPr/>
                    <a:lstStyle/>
                    <a:p>
                      <a:r>
                        <a:rPr lang="es-AR" dirty="0" smtClean="0"/>
                        <a:t>Caninos</a:t>
                      </a:r>
                      <a:r>
                        <a:rPr lang="es-AR" baseline="0" dirty="0" smtClean="0"/>
                        <a:t> </a:t>
                      </a:r>
                      <a:endParaRPr lang="es-AR" dirty="0"/>
                    </a:p>
                  </a:txBody>
                  <a:tcPr/>
                </a:tc>
                <a:tc>
                  <a:txBody>
                    <a:bodyPr/>
                    <a:lstStyle/>
                    <a:p>
                      <a:pPr algn="ctr"/>
                      <a:r>
                        <a:rPr lang="es-AR" dirty="0" smtClean="0"/>
                        <a:t>265</a:t>
                      </a:r>
                      <a:endParaRPr lang="es-AR" dirty="0"/>
                    </a:p>
                  </a:txBody>
                  <a:tcPr/>
                </a:tc>
                <a:tc>
                  <a:txBody>
                    <a:bodyPr/>
                    <a:lstStyle/>
                    <a:p>
                      <a:pPr algn="ctr"/>
                      <a:r>
                        <a:rPr lang="es-AR" dirty="0" smtClean="0"/>
                        <a:t>32</a:t>
                      </a:r>
                      <a:endParaRPr lang="es-AR" dirty="0"/>
                    </a:p>
                  </a:txBody>
                  <a:tcPr/>
                </a:tc>
                <a:extLst>
                  <a:ext uri="{0D108BD9-81ED-4DB2-BD59-A6C34878D82A}">
                    <a16:rowId xmlns:a16="http://schemas.microsoft.com/office/drawing/2014/main" val="10001"/>
                  </a:ext>
                </a:extLst>
              </a:tr>
              <a:tr h="534653">
                <a:tc>
                  <a:txBody>
                    <a:bodyPr/>
                    <a:lstStyle/>
                    <a:p>
                      <a:r>
                        <a:rPr lang="es-AR" dirty="0" smtClean="0"/>
                        <a:t>Felinos</a:t>
                      </a:r>
                      <a:r>
                        <a:rPr lang="es-AR" baseline="0" dirty="0" smtClean="0"/>
                        <a:t> </a:t>
                      </a:r>
                      <a:endParaRPr lang="es-AR" dirty="0"/>
                    </a:p>
                  </a:txBody>
                  <a:tcPr/>
                </a:tc>
                <a:tc>
                  <a:txBody>
                    <a:bodyPr/>
                    <a:lstStyle/>
                    <a:p>
                      <a:pPr algn="ctr"/>
                      <a:r>
                        <a:rPr lang="es-AR" dirty="0" smtClean="0"/>
                        <a:t>325</a:t>
                      </a:r>
                      <a:endParaRPr lang="es-AR" dirty="0"/>
                    </a:p>
                  </a:txBody>
                  <a:tcPr/>
                </a:tc>
                <a:tc>
                  <a:txBody>
                    <a:bodyPr/>
                    <a:lstStyle/>
                    <a:p>
                      <a:pPr algn="ctr"/>
                      <a:r>
                        <a:rPr lang="es-AR" dirty="0" smtClean="0"/>
                        <a:t>43</a:t>
                      </a:r>
                      <a:endParaRPr lang="es-AR" dirty="0"/>
                    </a:p>
                  </a:txBody>
                  <a:tcPr/>
                </a:tc>
                <a:extLst>
                  <a:ext uri="{0D108BD9-81ED-4DB2-BD59-A6C34878D82A}">
                    <a16:rowId xmlns:a16="http://schemas.microsoft.com/office/drawing/2014/main" val="10002"/>
                  </a:ext>
                </a:extLst>
              </a:tr>
              <a:tr h="783062">
                <a:tc gridSpan="3">
                  <a:txBody>
                    <a:bodyPr/>
                    <a:lstStyle/>
                    <a:p>
                      <a:r>
                        <a:rPr lang="es-AR" dirty="0" smtClean="0"/>
                        <a:t>Total de animales</a:t>
                      </a:r>
                      <a:r>
                        <a:rPr lang="es-AR" baseline="0" dirty="0" smtClean="0"/>
                        <a:t> </a:t>
                      </a:r>
                      <a:r>
                        <a:rPr lang="es-AR" dirty="0" smtClean="0"/>
                        <a:t>castrado</a:t>
                      </a:r>
                      <a:r>
                        <a:rPr lang="es-AR" baseline="0" dirty="0" smtClean="0"/>
                        <a:t>s</a:t>
                      </a:r>
                      <a:r>
                        <a:rPr lang="es-AR" dirty="0" smtClean="0"/>
                        <a:t>: 665</a:t>
                      </a:r>
                      <a:endParaRPr lang="es-AR"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411087" y="1404258"/>
            <a:ext cx="8332988" cy="50536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37979" y="1574267"/>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6400799" y="6740089"/>
            <a:ext cx="5747657" cy="369332"/>
          </a:xfrm>
          <a:prstGeom prst="rect">
            <a:avLst/>
          </a:prstGeom>
          <a:noFill/>
        </p:spPr>
        <p:txBody>
          <a:bodyPr wrap="square" rtlCol="0">
            <a:spAutoFit/>
          </a:bodyPr>
          <a:lstStyle/>
          <a:p>
            <a:r>
              <a:rPr lang="es-AR" dirty="0" smtClean="0">
                <a:solidFill>
                  <a:schemeClr val="bg1"/>
                </a:solidFill>
              </a:rPr>
              <a:t>Fuente: Seguridad Animal. 2022</a:t>
            </a:r>
            <a:endParaRPr lang="es-AR" dirty="0">
              <a:solidFill>
                <a:schemeClr val="bg1"/>
              </a:solidFill>
            </a:endParaRPr>
          </a:p>
        </p:txBody>
      </p:sp>
      <p:sp>
        <p:nvSpPr>
          <p:cNvPr id="15" name="14 CuadroTexto"/>
          <p:cNvSpPr txBox="1"/>
          <p:nvPr/>
        </p:nvSpPr>
        <p:spPr>
          <a:xfrm>
            <a:off x="4455886" y="2041072"/>
            <a:ext cx="6711043" cy="369332"/>
          </a:xfrm>
          <a:prstGeom prst="rect">
            <a:avLst/>
          </a:prstGeom>
          <a:noFill/>
        </p:spPr>
        <p:txBody>
          <a:bodyPr wrap="square" rtlCol="0">
            <a:spAutoFit/>
          </a:bodyPr>
          <a:lstStyle/>
          <a:p>
            <a:r>
              <a:rPr lang="es-AR" dirty="0" smtClean="0"/>
              <a:t>Tenencia responsable de mascotas</a:t>
            </a:r>
            <a:endParaRPr lang="es-AR" dirty="0"/>
          </a:p>
        </p:txBody>
      </p:sp>
      <p:graphicFrame>
        <p:nvGraphicFramePr>
          <p:cNvPr id="18" name="17 Gráfico"/>
          <p:cNvGraphicFramePr/>
          <p:nvPr>
            <p:extLst>
              <p:ext uri="{D42A27DB-BD31-4B8C-83A1-F6EECF244321}">
                <p14:modId xmlns:p14="http://schemas.microsoft.com/office/powerpoint/2010/main" val="3457753170"/>
              </p:ext>
            </p:extLst>
          </p:nvPr>
        </p:nvGraphicFramePr>
        <p:xfrm>
          <a:off x="1749575" y="2612571"/>
          <a:ext cx="7525053" cy="3364755"/>
        </p:xfrm>
        <a:graphic>
          <a:graphicData uri="http://schemas.openxmlformats.org/drawingml/2006/chart">
            <c:chart xmlns:c="http://schemas.openxmlformats.org/drawingml/2006/chart" xmlns:r="http://schemas.openxmlformats.org/officeDocument/2006/relationships" r:id="rId7"/>
          </a:graphicData>
        </a:graphic>
      </p:graphicFrame>
      <p:sp>
        <p:nvSpPr>
          <p:cNvPr id="20" name="19 CuadroTexto"/>
          <p:cNvSpPr txBox="1"/>
          <p:nvPr/>
        </p:nvSpPr>
        <p:spPr>
          <a:xfrm>
            <a:off x="5796643" y="5714999"/>
            <a:ext cx="3706586" cy="369332"/>
          </a:xfrm>
          <a:prstGeom prst="rect">
            <a:avLst/>
          </a:prstGeom>
          <a:noFill/>
        </p:spPr>
        <p:txBody>
          <a:bodyPr wrap="square" rtlCol="0">
            <a:spAutoFit/>
          </a:bodyPr>
          <a:lstStyle/>
          <a:p>
            <a:r>
              <a:rPr lang="es-AR" dirty="0" smtClean="0"/>
              <a:t>Total de animales castrados: 665</a:t>
            </a:r>
            <a:endParaRPr lang="es-AR" dirty="0"/>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154813" y="1574266"/>
            <a:ext cx="8703562" cy="53551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37979" y="1583229"/>
            <a:ext cx="8535468"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6984546" y="6929438"/>
            <a:ext cx="5747657" cy="369332"/>
          </a:xfrm>
          <a:prstGeom prst="rect">
            <a:avLst/>
          </a:prstGeom>
          <a:noFill/>
        </p:spPr>
        <p:txBody>
          <a:bodyPr wrap="square" rtlCol="0">
            <a:spAutoFit/>
          </a:bodyPr>
          <a:lstStyle/>
          <a:p>
            <a:r>
              <a:rPr lang="es-AR" dirty="0" smtClean="0">
                <a:solidFill>
                  <a:schemeClr val="bg1"/>
                </a:solidFill>
              </a:rPr>
              <a:t>Fuente: Seguridad Animal. 2022</a:t>
            </a:r>
            <a:endParaRPr lang="es-AR" dirty="0">
              <a:solidFill>
                <a:schemeClr val="bg1"/>
              </a:solidFill>
            </a:endParaRPr>
          </a:p>
        </p:txBody>
      </p:sp>
      <p:sp>
        <p:nvSpPr>
          <p:cNvPr id="15" name="14 CuadroTexto"/>
          <p:cNvSpPr txBox="1"/>
          <p:nvPr/>
        </p:nvSpPr>
        <p:spPr>
          <a:xfrm>
            <a:off x="5593122" y="1497323"/>
            <a:ext cx="3969658" cy="369332"/>
          </a:xfrm>
          <a:prstGeom prst="rect">
            <a:avLst/>
          </a:prstGeom>
          <a:noFill/>
        </p:spPr>
        <p:txBody>
          <a:bodyPr wrap="square" rtlCol="0">
            <a:spAutoFit/>
          </a:bodyPr>
          <a:lstStyle/>
          <a:p>
            <a:r>
              <a:rPr lang="es-AR" dirty="0" smtClean="0"/>
              <a:t>Tenencia responsable de mascotas</a:t>
            </a:r>
            <a:endParaRPr lang="es-AR" dirty="0"/>
          </a:p>
        </p:txBody>
      </p:sp>
      <p:graphicFrame>
        <p:nvGraphicFramePr>
          <p:cNvPr id="18" name="17 Gráfico"/>
          <p:cNvGraphicFramePr/>
          <p:nvPr/>
        </p:nvGraphicFramePr>
        <p:xfrm>
          <a:off x="1945520" y="2416628"/>
          <a:ext cx="7541380" cy="21880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2035690139"/>
              </p:ext>
            </p:extLst>
          </p:nvPr>
        </p:nvGraphicFramePr>
        <p:xfrm>
          <a:off x="1253927" y="2157472"/>
          <a:ext cx="8154392" cy="4453128"/>
        </p:xfrm>
        <a:graphic>
          <a:graphicData uri="http://schemas.openxmlformats.org/drawingml/2006/table">
            <a:tbl>
              <a:tblPr firstRow="1" bandRow="1">
                <a:tableStyleId>{5C22544A-7EE6-4342-B048-85BDC9FD1C3A}</a:tableStyleId>
              </a:tblPr>
              <a:tblGrid>
                <a:gridCol w="5643888">
                  <a:extLst>
                    <a:ext uri="{9D8B030D-6E8A-4147-A177-3AD203B41FA5}">
                      <a16:colId xmlns:a16="http://schemas.microsoft.com/office/drawing/2014/main" val="20000"/>
                    </a:ext>
                  </a:extLst>
                </a:gridCol>
                <a:gridCol w="2510504">
                  <a:extLst>
                    <a:ext uri="{9D8B030D-6E8A-4147-A177-3AD203B41FA5}">
                      <a16:colId xmlns:a16="http://schemas.microsoft.com/office/drawing/2014/main" val="20001"/>
                    </a:ext>
                  </a:extLst>
                </a:gridCol>
              </a:tblGrid>
              <a:tr h="370840">
                <a:tc>
                  <a:txBody>
                    <a:bodyPr/>
                    <a:lstStyle/>
                    <a:p>
                      <a:pPr algn="ctr"/>
                      <a:r>
                        <a:rPr lang="es-AR" dirty="0" smtClean="0"/>
                        <a:t>Trabajos</a:t>
                      </a:r>
                      <a:r>
                        <a:rPr lang="es-AR" baseline="0" dirty="0" smtClean="0"/>
                        <a:t> realizados 2021</a:t>
                      </a:r>
                      <a:endParaRPr lang="es-AR" dirty="0"/>
                    </a:p>
                  </a:txBody>
                  <a:tcPr/>
                </a:tc>
                <a:tc>
                  <a:txBody>
                    <a:bodyPr/>
                    <a:lstStyle/>
                    <a:p>
                      <a:pPr algn="ctr"/>
                      <a:r>
                        <a:rPr lang="es-AR" dirty="0" smtClean="0"/>
                        <a:t>Cantidad</a:t>
                      </a:r>
                      <a:endParaRPr lang="es-AR" dirty="0"/>
                    </a:p>
                  </a:txBody>
                  <a:tcPr/>
                </a:tc>
                <a:extLst>
                  <a:ext uri="{0D108BD9-81ED-4DB2-BD59-A6C34878D82A}">
                    <a16:rowId xmlns:a16="http://schemas.microsoft.com/office/drawing/2014/main" val="10000"/>
                  </a:ext>
                </a:extLst>
              </a:tr>
              <a:tr h="370840">
                <a:tc>
                  <a:txBody>
                    <a:bodyPr/>
                    <a:lstStyle/>
                    <a:p>
                      <a:r>
                        <a:rPr lang="es-AR" dirty="0" smtClean="0"/>
                        <a:t>Caninos</a:t>
                      </a:r>
                      <a:r>
                        <a:rPr lang="es-AR" baseline="0" dirty="0" smtClean="0"/>
                        <a:t> causantes de problemas en vía pública </a:t>
                      </a:r>
                      <a:endParaRPr lang="es-AR" dirty="0"/>
                    </a:p>
                  </a:txBody>
                  <a:tcPr/>
                </a:tc>
                <a:tc>
                  <a:txBody>
                    <a:bodyPr/>
                    <a:lstStyle/>
                    <a:p>
                      <a:pPr algn="ctr"/>
                      <a:r>
                        <a:rPr lang="es-AR" dirty="0" smtClean="0"/>
                        <a:t>42</a:t>
                      </a:r>
                      <a:endParaRPr lang="es-AR" dirty="0"/>
                    </a:p>
                  </a:txBody>
                  <a:tcPr/>
                </a:tc>
                <a:extLst>
                  <a:ext uri="{0D108BD9-81ED-4DB2-BD59-A6C34878D82A}">
                    <a16:rowId xmlns:a16="http://schemas.microsoft.com/office/drawing/2014/main" val="10001"/>
                  </a:ext>
                </a:extLst>
              </a:tr>
              <a:tr h="370840">
                <a:tc>
                  <a:txBody>
                    <a:bodyPr/>
                    <a:lstStyle/>
                    <a:p>
                      <a:r>
                        <a:rPr lang="es-AR" dirty="0" smtClean="0"/>
                        <a:t>Atropellados</a:t>
                      </a:r>
                      <a:endParaRPr lang="es-AR" dirty="0"/>
                    </a:p>
                  </a:txBody>
                  <a:tcPr/>
                </a:tc>
                <a:tc>
                  <a:txBody>
                    <a:bodyPr/>
                    <a:lstStyle/>
                    <a:p>
                      <a:pPr algn="ctr"/>
                      <a:r>
                        <a:rPr lang="es-AR" dirty="0" smtClean="0"/>
                        <a:t>19</a:t>
                      </a:r>
                      <a:endParaRPr lang="es-AR" dirty="0"/>
                    </a:p>
                  </a:txBody>
                  <a:tcPr/>
                </a:tc>
                <a:extLst>
                  <a:ext uri="{0D108BD9-81ED-4DB2-BD59-A6C34878D82A}">
                    <a16:rowId xmlns:a16="http://schemas.microsoft.com/office/drawing/2014/main" val="10002"/>
                  </a:ext>
                </a:extLst>
              </a:tr>
              <a:tr h="370840">
                <a:tc>
                  <a:txBody>
                    <a:bodyPr/>
                    <a:lstStyle/>
                    <a:p>
                      <a:r>
                        <a:rPr lang="es-AR" dirty="0" smtClean="0"/>
                        <a:t>Heridos/enfermos</a:t>
                      </a:r>
                      <a:endParaRPr lang="es-AR" dirty="0"/>
                    </a:p>
                  </a:txBody>
                  <a:tcPr/>
                </a:tc>
                <a:tc>
                  <a:txBody>
                    <a:bodyPr/>
                    <a:lstStyle/>
                    <a:p>
                      <a:pPr algn="ctr"/>
                      <a:r>
                        <a:rPr lang="es-AR" dirty="0" smtClean="0"/>
                        <a:t>80</a:t>
                      </a:r>
                      <a:endParaRPr lang="es-AR" dirty="0"/>
                    </a:p>
                  </a:txBody>
                  <a:tcPr/>
                </a:tc>
                <a:extLst>
                  <a:ext uri="{0D108BD9-81ED-4DB2-BD59-A6C34878D82A}">
                    <a16:rowId xmlns:a16="http://schemas.microsoft.com/office/drawing/2014/main" val="850000250"/>
                  </a:ext>
                </a:extLst>
              </a:tr>
              <a:tr h="370840">
                <a:tc>
                  <a:txBody>
                    <a:bodyPr/>
                    <a:lstStyle/>
                    <a:p>
                      <a:r>
                        <a:rPr lang="es-AR" dirty="0" smtClean="0"/>
                        <a:t>Hembras</a:t>
                      </a:r>
                      <a:r>
                        <a:rPr lang="es-AR" baseline="0" dirty="0" smtClean="0"/>
                        <a:t> en celo</a:t>
                      </a:r>
                      <a:endParaRPr lang="es-AR" dirty="0"/>
                    </a:p>
                  </a:txBody>
                  <a:tcPr/>
                </a:tc>
                <a:tc>
                  <a:txBody>
                    <a:bodyPr/>
                    <a:lstStyle/>
                    <a:p>
                      <a:pPr algn="ctr"/>
                      <a:r>
                        <a:rPr lang="es-AR" dirty="0" smtClean="0"/>
                        <a:t>13</a:t>
                      </a:r>
                      <a:endParaRPr lang="es-AR" dirty="0"/>
                    </a:p>
                  </a:txBody>
                  <a:tcPr/>
                </a:tc>
                <a:extLst>
                  <a:ext uri="{0D108BD9-81ED-4DB2-BD59-A6C34878D82A}">
                    <a16:rowId xmlns:a16="http://schemas.microsoft.com/office/drawing/2014/main" val="1083538512"/>
                  </a:ext>
                </a:extLst>
              </a:tr>
              <a:tr h="370840">
                <a:tc>
                  <a:txBody>
                    <a:bodyPr/>
                    <a:lstStyle/>
                    <a:p>
                      <a:r>
                        <a:rPr lang="es-AR" dirty="0" smtClean="0"/>
                        <a:t>Felinos</a:t>
                      </a:r>
                      <a:endParaRPr lang="es-AR" dirty="0"/>
                    </a:p>
                  </a:txBody>
                  <a:tcPr/>
                </a:tc>
                <a:tc>
                  <a:txBody>
                    <a:bodyPr/>
                    <a:lstStyle/>
                    <a:p>
                      <a:pPr algn="ctr"/>
                      <a:r>
                        <a:rPr lang="es-AR" dirty="0" smtClean="0"/>
                        <a:t>18</a:t>
                      </a:r>
                      <a:endParaRPr lang="es-AR" dirty="0"/>
                    </a:p>
                  </a:txBody>
                  <a:tcPr/>
                </a:tc>
                <a:extLst>
                  <a:ext uri="{0D108BD9-81ED-4DB2-BD59-A6C34878D82A}">
                    <a16:rowId xmlns:a16="http://schemas.microsoft.com/office/drawing/2014/main" val="1558169301"/>
                  </a:ext>
                </a:extLst>
              </a:tr>
              <a:tr h="370840">
                <a:tc>
                  <a:txBody>
                    <a:bodyPr/>
                    <a:lstStyle/>
                    <a:p>
                      <a:r>
                        <a:rPr lang="es-AR" dirty="0" smtClean="0"/>
                        <a:t>Equinos</a:t>
                      </a:r>
                      <a:r>
                        <a:rPr lang="es-AR" baseline="0" dirty="0" smtClean="0"/>
                        <a:t> </a:t>
                      </a:r>
                      <a:endParaRPr lang="es-AR" dirty="0"/>
                    </a:p>
                  </a:txBody>
                  <a:tcPr/>
                </a:tc>
                <a:tc>
                  <a:txBody>
                    <a:bodyPr/>
                    <a:lstStyle/>
                    <a:p>
                      <a:pPr algn="ctr"/>
                      <a:r>
                        <a:rPr lang="es-AR" dirty="0" smtClean="0"/>
                        <a:t>11 ( en guarda policial o con sus dueños)</a:t>
                      </a:r>
                      <a:endParaRPr lang="es-AR" dirty="0"/>
                    </a:p>
                  </a:txBody>
                  <a:tcPr/>
                </a:tc>
                <a:extLst>
                  <a:ext uri="{0D108BD9-81ED-4DB2-BD59-A6C34878D82A}">
                    <a16:rowId xmlns:a16="http://schemas.microsoft.com/office/drawing/2014/main" val="644539059"/>
                  </a:ext>
                </a:extLst>
              </a:tr>
              <a:tr h="370840">
                <a:tc>
                  <a:txBody>
                    <a:bodyPr/>
                    <a:lstStyle/>
                    <a:p>
                      <a:r>
                        <a:rPr lang="es-AR" dirty="0" smtClean="0"/>
                        <a:t>Comadrejas</a:t>
                      </a:r>
                      <a:endParaRPr lang="es-AR" dirty="0"/>
                    </a:p>
                  </a:txBody>
                  <a:tcPr/>
                </a:tc>
                <a:tc>
                  <a:txBody>
                    <a:bodyPr/>
                    <a:lstStyle/>
                    <a:p>
                      <a:pPr algn="ctr"/>
                      <a:r>
                        <a:rPr lang="es-AR" dirty="0" smtClean="0"/>
                        <a:t>2 (fueron</a:t>
                      </a:r>
                      <a:r>
                        <a:rPr lang="es-AR" baseline="0" dirty="0" smtClean="0"/>
                        <a:t> liberadas)</a:t>
                      </a:r>
                      <a:endParaRPr lang="es-AR" dirty="0"/>
                    </a:p>
                  </a:txBody>
                  <a:tcPr/>
                </a:tc>
                <a:extLst>
                  <a:ext uri="{0D108BD9-81ED-4DB2-BD59-A6C34878D82A}">
                    <a16:rowId xmlns:a16="http://schemas.microsoft.com/office/drawing/2014/main" val="4110280266"/>
                  </a:ext>
                </a:extLst>
              </a:tr>
              <a:tr h="370840">
                <a:tc>
                  <a:txBody>
                    <a:bodyPr/>
                    <a:lstStyle/>
                    <a:p>
                      <a:r>
                        <a:rPr lang="es-AR" dirty="0" smtClean="0"/>
                        <a:t>Destino</a:t>
                      </a:r>
                      <a:endParaRPr lang="es-AR" dirty="0"/>
                    </a:p>
                  </a:txBody>
                  <a:tcPr/>
                </a:tc>
                <a:tc>
                  <a:txBody>
                    <a:bodyPr/>
                    <a:lstStyle/>
                    <a:p>
                      <a:pPr algn="ctr"/>
                      <a:r>
                        <a:rPr lang="es-AR" dirty="0" smtClean="0"/>
                        <a:t>Refugio 20</a:t>
                      </a:r>
                    </a:p>
                    <a:p>
                      <a:pPr algn="ctr"/>
                      <a:r>
                        <a:rPr lang="es-AR" dirty="0" smtClean="0"/>
                        <a:t>Eutanasia 15</a:t>
                      </a:r>
                    </a:p>
                    <a:p>
                      <a:pPr algn="ctr"/>
                      <a:r>
                        <a:rPr lang="es-AR" dirty="0" err="1" smtClean="0"/>
                        <a:t>Prop</a:t>
                      </a:r>
                      <a:r>
                        <a:rPr lang="es-AR" dirty="0" smtClean="0"/>
                        <a:t>/</a:t>
                      </a:r>
                      <a:r>
                        <a:rPr lang="es-AR" dirty="0" err="1" smtClean="0"/>
                        <a:t>trans</a:t>
                      </a:r>
                      <a:r>
                        <a:rPr lang="es-AR" dirty="0" smtClean="0"/>
                        <a:t>/</a:t>
                      </a:r>
                      <a:r>
                        <a:rPr lang="es-AR" dirty="0" err="1" smtClean="0"/>
                        <a:t>adop</a:t>
                      </a:r>
                      <a:r>
                        <a:rPr lang="es-AR" baseline="0" dirty="0" smtClean="0"/>
                        <a:t> 172</a:t>
                      </a:r>
                      <a:endParaRPr lang="es-AR" dirty="0"/>
                    </a:p>
                  </a:txBody>
                  <a:tcPr/>
                </a:tc>
                <a:extLst>
                  <a:ext uri="{0D108BD9-81ED-4DB2-BD59-A6C34878D82A}">
                    <a16:rowId xmlns:a16="http://schemas.microsoft.com/office/drawing/2014/main" val="1006874377"/>
                  </a:ext>
                </a:extLst>
              </a:tr>
            </a:tbl>
          </a:graphicData>
        </a:graphic>
      </p:graphicFrame>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39189" y="1395614"/>
            <a:ext cx="8401424" cy="524917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753809" y="1892546"/>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5988351" y="6747994"/>
            <a:ext cx="5747657" cy="369332"/>
          </a:xfrm>
          <a:prstGeom prst="rect">
            <a:avLst/>
          </a:prstGeom>
          <a:noFill/>
        </p:spPr>
        <p:txBody>
          <a:bodyPr wrap="square" rtlCol="0">
            <a:spAutoFit/>
          </a:bodyPr>
          <a:lstStyle/>
          <a:p>
            <a:r>
              <a:rPr lang="es-AR" dirty="0" smtClean="0">
                <a:solidFill>
                  <a:schemeClr val="bg1"/>
                </a:solidFill>
              </a:rPr>
              <a:t>Fuente: Seguridad Animal. 2022</a:t>
            </a:r>
            <a:endParaRPr lang="es-AR" dirty="0">
              <a:solidFill>
                <a:schemeClr val="bg1"/>
              </a:solidFill>
            </a:endParaRPr>
          </a:p>
        </p:txBody>
      </p:sp>
      <p:sp>
        <p:nvSpPr>
          <p:cNvPr id="15" name="14 CuadroTexto"/>
          <p:cNvSpPr txBox="1"/>
          <p:nvPr/>
        </p:nvSpPr>
        <p:spPr>
          <a:xfrm>
            <a:off x="6020596" y="1739924"/>
            <a:ext cx="3969658" cy="369332"/>
          </a:xfrm>
          <a:prstGeom prst="rect">
            <a:avLst/>
          </a:prstGeom>
          <a:noFill/>
        </p:spPr>
        <p:txBody>
          <a:bodyPr wrap="square" rtlCol="0">
            <a:spAutoFit/>
          </a:bodyPr>
          <a:lstStyle/>
          <a:p>
            <a:r>
              <a:rPr lang="es-AR" dirty="0" smtClean="0"/>
              <a:t>Tenencia responsable de mascotas</a:t>
            </a:r>
            <a:endParaRPr lang="es-AR" dirty="0"/>
          </a:p>
        </p:txBody>
      </p:sp>
      <p:graphicFrame>
        <p:nvGraphicFramePr>
          <p:cNvPr id="18" name="17 Gráfico"/>
          <p:cNvGraphicFramePr/>
          <p:nvPr/>
        </p:nvGraphicFramePr>
        <p:xfrm>
          <a:off x="1945520" y="2416628"/>
          <a:ext cx="7541380" cy="21880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950250120"/>
              </p:ext>
            </p:extLst>
          </p:nvPr>
        </p:nvGraphicFramePr>
        <p:xfrm>
          <a:off x="1637979" y="2722734"/>
          <a:ext cx="7484853" cy="1575816"/>
        </p:xfrm>
        <a:graphic>
          <a:graphicData uri="http://schemas.openxmlformats.org/drawingml/2006/table">
            <a:tbl>
              <a:tblPr firstRow="1" bandRow="1">
                <a:tableStyleId>{5C22544A-7EE6-4342-B048-85BDC9FD1C3A}</a:tableStyleId>
              </a:tblPr>
              <a:tblGrid>
                <a:gridCol w="5180481">
                  <a:extLst>
                    <a:ext uri="{9D8B030D-6E8A-4147-A177-3AD203B41FA5}">
                      <a16:colId xmlns:a16="http://schemas.microsoft.com/office/drawing/2014/main" val="20000"/>
                    </a:ext>
                  </a:extLst>
                </a:gridCol>
                <a:gridCol w="2304372">
                  <a:extLst>
                    <a:ext uri="{9D8B030D-6E8A-4147-A177-3AD203B41FA5}">
                      <a16:colId xmlns:a16="http://schemas.microsoft.com/office/drawing/2014/main" val="20001"/>
                    </a:ext>
                  </a:extLst>
                </a:gridCol>
              </a:tblGrid>
              <a:tr h="370840">
                <a:tc>
                  <a:txBody>
                    <a:bodyPr/>
                    <a:lstStyle/>
                    <a:p>
                      <a:pPr algn="ctr"/>
                      <a:r>
                        <a:rPr lang="es-AR" dirty="0" smtClean="0"/>
                        <a:t>Vacunación</a:t>
                      </a:r>
                      <a:r>
                        <a:rPr lang="es-AR" baseline="0" dirty="0" smtClean="0"/>
                        <a:t> antirrábica 2021</a:t>
                      </a:r>
                      <a:endParaRPr lang="es-AR" dirty="0"/>
                    </a:p>
                  </a:txBody>
                  <a:tcPr/>
                </a:tc>
                <a:tc>
                  <a:txBody>
                    <a:bodyPr/>
                    <a:lstStyle/>
                    <a:p>
                      <a:pPr algn="ctr"/>
                      <a:r>
                        <a:rPr lang="es-AR" dirty="0" smtClean="0"/>
                        <a:t>Cantidad</a:t>
                      </a:r>
                      <a:endParaRPr lang="es-AR" dirty="0"/>
                    </a:p>
                  </a:txBody>
                  <a:tcPr/>
                </a:tc>
                <a:extLst>
                  <a:ext uri="{0D108BD9-81ED-4DB2-BD59-A6C34878D82A}">
                    <a16:rowId xmlns:a16="http://schemas.microsoft.com/office/drawing/2014/main" val="10000"/>
                  </a:ext>
                </a:extLst>
              </a:tr>
              <a:tr h="370840">
                <a:tc>
                  <a:txBody>
                    <a:bodyPr/>
                    <a:lstStyle/>
                    <a:p>
                      <a:r>
                        <a:rPr lang="es-AR" dirty="0" smtClean="0"/>
                        <a:t>Canes y felinos</a:t>
                      </a:r>
                      <a:endParaRPr lang="es-AR" dirty="0"/>
                    </a:p>
                  </a:txBody>
                  <a:tcPr/>
                </a:tc>
                <a:tc>
                  <a:txBody>
                    <a:bodyPr/>
                    <a:lstStyle/>
                    <a:p>
                      <a:pPr algn="ctr"/>
                      <a:r>
                        <a:rPr lang="es-AR" dirty="0" smtClean="0"/>
                        <a:t>2900</a:t>
                      </a:r>
                      <a:endParaRPr lang="es-AR" dirty="0"/>
                    </a:p>
                  </a:txBody>
                  <a:tcPr/>
                </a:tc>
                <a:extLst>
                  <a:ext uri="{0D108BD9-81ED-4DB2-BD59-A6C34878D82A}">
                    <a16:rowId xmlns:a16="http://schemas.microsoft.com/office/drawing/2014/main" val="10001"/>
                  </a:ext>
                </a:extLst>
              </a:tr>
              <a:tr h="370840">
                <a:tc>
                  <a:txBody>
                    <a:bodyPr/>
                    <a:lstStyle/>
                    <a:p>
                      <a:r>
                        <a:rPr lang="es-AR" dirty="0" smtClean="0"/>
                        <a:t>Equinos</a:t>
                      </a:r>
                      <a:endParaRPr lang="es-AR" dirty="0"/>
                    </a:p>
                  </a:txBody>
                  <a:tcPr/>
                </a:tc>
                <a:tc>
                  <a:txBody>
                    <a:bodyPr/>
                    <a:lstStyle/>
                    <a:p>
                      <a:pPr algn="ctr"/>
                      <a:r>
                        <a:rPr lang="es-AR" dirty="0" smtClean="0"/>
                        <a:t>250</a:t>
                      </a:r>
                      <a:endParaRPr lang="es-AR" dirty="0"/>
                    </a:p>
                  </a:txBody>
                  <a:tcPr/>
                </a:tc>
                <a:extLst>
                  <a:ext uri="{0D108BD9-81ED-4DB2-BD59-A6C34878D82A}">
                    <a16:rowId xmlns:a16="http://schemas.microsoft.com/office/drawing/2014/main" val="10002"/>
                  </a:ext>
                </a:extLst>
              </a:tr>
              <a:tr h="370840">
                <a:tc gridSpan="2">
                  <a:txBody>
                    <a:bodyPr/>
                    <a:lstStyle/>
                    <a:p>
                      <a:r>
                        <a:rPr lang="es-AR" dirty="0" smtClean="0"/>
                        <a:t>Total</a:t>
                      </a:r>
                      <a:r>
                        <a:rPr lang="es-AR" baseline="0" dirty="0" smtClean="0"/>
                        <a:t> de animales vacunados: 3150</a:t>
                      </a:r>
                      <a:endParaRPr lang="es-AR" dirty="0"/>
                    </a:p>
                  </a:txBody>
                  <a:tcPr/>
                </a:tc>
                <a:tc hMerge="1">
                  <a:txBody>
                    <a:bodyPr/>
                    <a:lstStyle/>
                    <a:p>
                      <a:pPr algn="ctr"/>
                      <a:endParaRPr lang="es-AR" dirty="0"/>
                    </a:p>
                  </a:txBody>
                  <a:tcPr/>
                </a:tc>
                <a:extLst>
                  <a:ext uri="{0D108BD9-81ED-4DB2-BD59-A6C34878D82A}">
                    <a16:rowId xmlns:a16="http://schemas.microsoft.com/office/drawing/2014/main" val="4110280266"/>
                  </a:ext>
                </a:extLst>
              </a:tr>
            </a:tbl>
          </a:graphicData>
        </a:graphic>
      </p:graphicFrame>
    </p:spTree>
    <p:extLst>
      <p:ext uri="{BB962C8B-B14F-4D97-AF65-F5344CB8AC3E}">
        <p14:creationId xmlns:p14="http://schemas.microsoft.com/office/powerpoint/2010/main" val="4013233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411087" y="1404258"/>
            <a:ext cx="8442728" cy="508226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37979" y="1574267"/>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6302830" y="6714724"/>
            <a:ext cx="5747657" cy="369332"/>
          </a:xfrm>
          <a:prstGeom prst="rect">
            <a:avLst/>
          </a:prstGeom>
          <a:noFill/>
        </p:spPr>
        <p:txBody>
          <a:bodyPr wrap="square" rtlCol="0">
            <a:spAutoFit/>
          </a:bodyPr>
          <a:lstStyle/>
          <a:p>
            <a:r>
              <a:rPr lang="es-AR" dirty="0" smtClean="0">
                <a:solidFill>
                  <a:schemeClr val="bg1"/>
                </a:solidFill>
              </a:rPr>
              <a:t>Fuente: Seguridad Animal. 2022</a:t>
            </a:r>
            <a:endParaRPr lang="es-AR" dirty="0">
              <a:solidFill>
                <a:schemeClr val="bg1"/>
              </a:solidFill>
            </a:endParaRPr>
          </a:p>
        </p:txBody>
      </p:sp>
      <p:sp>
        <p:nvSpPr>
          <p:cNvPr id="15" name="14 CuadroTexto"/>
          <p:cNvSpPr txBox="1"/>
          <p:nvPr/>
        </p:nvSpPr>
        <p:spPr>
          <a:xfrm>
            <a:off x="5719749" y="1746791"/>
            <a:ext cx="3969658" cy="369332"/>
          </a:xfrm>
          <a:prstGeom prst="rect">
            <a:avLst/>
          </a:prstGeom>
          <a:noFill/>
        </p:spPr>
        <p:txBody>
          <a:bodyPr wrap="square" rtlCol="0">
            <a:spAutoFit/>
          </a:bodyPr>
          <a:lstStyle/>
          <a:p>
            <a:r>
              <a:rPr lang="es-AR" dirty="0" smtClean="0"/>
              <a:t>Tenencia responsable de mascotas</a:t>
            </a:r>
            <a:endParaRPr lang="es-AR" dirty="0"/>
          </a:p>
        </p:txBody>
      </p:sp>
      <p:graphicFrame>
        <p:nvGraphicFramePr>
          <p:cNvPr id="18" name="17 Gráfico"/>
          <p:cNvGraphicFramePr/>
          <p:nvPr>
            <p:extLst>
              <p:ext uri="{D42A27DB-BD31-4B8C-83A1-F6EECF244321}">
                <p14:modId xmlns:p14="http://schemas.microsoft.com/office/powerpoint/2010/main" val="574481818"/>
              </p:ext>
            </p:extLst>
          </p:nvPr>
        </p:nvGraphicFramePr>
        <p:xfrm>
          <a:off x="1452391" y="2230222"/>
          <a:ext cx="7541380" cy="3543300"/>
        </p:xfrm>
        <a:graphic>
          <a:graphicData uri="http://schemas.openxmlformats.org/drawingml/2006/chart">
            <c:chart xmlns:c="http://schemas.openxmlformats.org/drawingml/2006/chart" xmlns:r="http://schemas.openxmlformats.org/officeDocument/2006/relationships" r:id="rId7"/>
          </a:graphicData>
        </a:graphic>
      </p:graphicFrame>
      <p:sp>
        <p:nvSpPr>
          <p:cNvPr id="20" name="19 CuadroTexto"/>
          <p:cNvSpPr txBox="1"/>
          <p:nvPr/>
        </p:nvSpPr>
        <p:spPr>
          <a:xfrm>
            <a:off x="5108323" y="5360245"/>
            <a:ext cx="4745492" cy="369332"/>
          </a:xfrm>
          <a:prstGeom prst="rect">
            <a:avLst/>
          </a:prstGeom>
          <a:noFill/>
        </p:spPr>
        <p:txBody>
          <a:bodyPr wrap="square" rtlCol="0">
            <a:spAutoFit/>
          </a:bodyPr>
          <a:lstStyle/>
          <a:p>
            <a:r>
              <a:rPr lang="es-AR" dirty="0" smtClean="0"/>
              <a:t>Total  de animales vacunados (antirrábica): 3150</a:t>
            </a:r>
            <a:endParaRPr lang="es-AR" dirty="0"/>
          </a:p>
        </p:txBody>
      </p:sp>
    </p:spTree>
    <p:extLst>
      <p:ext uri="{BB962C8B-B14F-4D97-AF65-F5344CB8AC3E}">
        <p14:creationId xmlns:p14="http://schemas.microsoft.com/office/powerpoint/2010/main" val="203204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39189" y="1395614"/>
            <a:ext cx="8401424" cy="524917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37979" y="1574267"/>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6" name="15 CuadroTexto"/>
          <p:cNvSpPr txBox="1"/>
          <p:nvPr/>
        </p:nvSpPr>
        <p:spPr>
          <a:xfrm>
            <a:off x="5988351" y="6747994"/>
            <a:ext cx="5747657" cy="369332"/>
          </a:xfrm>
          <a:prstGeom prst="rect">
            <a:avLst/>
          </a:prstGeom>
          <a:noFill/>
        </p:spPr>
        <p:txBody>
          <a:bodyPr wrap="square" rtlCol="0">
            <a:spAutoFit/>
          </a:bodyPr>
          <a:lstStyle/>
          <a:p>
            <a:r>
              <a:rPr lang="es-AR" dirty="0" smtClean="0">
                <a:solidFill>
                  <a:schemeClr val="bg1"/>
                </a:solidFill>
              </a:rPr>
              <a:t>Fuente: Seguridad Animal. 2022</a:t>
            </a:r>
            <a:endParaRPr lang="es-AR" dirty="0">
              <a:solidFill>
                <a:schemeClr val="bg1"/>
              </a:solidFill>
            </a:endParaRPr>
          </a:p>
        </p:txBody>
      </p:sp>
      <p:sp>
        <p:nvSpPr>
          <p:cNvPr id="15" name="14 CuadroTexto"/>
          <p:cNvSpPr txBox="1"/>
          <p:nvPr/>
        </p:nvSpPr>
        <p:spPr>
          <a:xfrm>
            <a:off x="5593122" y="1497323"/>
            <a:ext cx="3969658" cy="369332"/>
          </a:xfrm>
          <a:prstGeom prst="rect">
            <a:avLst/>
          </a:prstGeom>
          <a:noFill/>
        </p:spPr>
        <p:txBody>
          <a:bodyPr wrap="square" rtlCol="0">
            <a:spAutoFit/>
          </a:bodyPr>
          <a:lstStyle/>
          <a:p>
            <a:r>
              <a:rPr lang="es-AR" dirty="0" smtClean="0"/>
              <a:t>Tenencia responsable de mascotas</a:t>
            </a:r>
            <a:endParaRPr lang="es-AR" dirty="0"/>
          </a:p>
        </p:txBody>
      </p:sp>
      <p:graphicFrame>
        <p:nvGraphicFramePr>
          <p:cNvPr id="18" name="17 Gráfico"/>
          <p:cNvGraphicFramePr/>
          <p:nvPr/>
        </p:nvGraphicFramePr>
        <p:xfrm>
          <a:off x="1945520" y="2416628"/>
          <a:ext cx="7541380" cy="21880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2426912676"/>
              </p:ext>
            </p:extLst>
          </p:nvPr>
        </p:nvGraphicFramePr>
        <p:xfrm>
          <a:off x="1797474" y="2068100"/>
          <a:ext cx="7484853" cy="4462272"/>
        </p:xfrm>
        <a:graphic>
          <a:graphicData uri="http://schemas.openxmlformats.org/drawingml/2006/table">
            <a:tbl>
              <a:tblPr firstRow="1" bandRow="1">
                <a:tableStyleId>{5C22544A-7EE6-4342-B048-85BDC9FD1C3A}</a:tableStyleId>
              </a:tblPr>
              <a:tblGrid>
                <a:gridCol w="5180481">
                  <a:extLst>
                    <a:ext uri="{9D8B030D-6E8A-4147-A177-3AD203B41FA5}">
                      <a16:colId xmlns:a16="http://schemas.microsoft.com/office/drawing/2014/main" val="20000"/>
                    </a:ext>
                  </a:extLst>
                </a:gridCol>
                <a:gridCol w="2304372">
                  <a:extLst>
                    <a:ext uri="{9D8B030D-6E8A-4147-A177-3AD203B41FA5}">
                      <a16:colId xmlns:a16="http://schemas.microsoft.com/office/drawing/2014/main" val="20001"/>
                    </a:ext>
                  </a:extLst>
                </a:gridCol>
              </a:tblGrid>
              <a:tr h="370840">
                <a:tc>
                  <a:txBody>
                    <a:bodyPr/>
                    <a:lstStyle/>
                    <a:p>
                      <a:pPr algn="ctr"/>
                      <a:r>
                        <a:rPr lang="es-AR" dirty="0" smtClean="0"/>
                        <a:t>Trabajos</a:t>
                      </a:r>
                      <a:r>
                        <a:rPr lang="es-AR" baseline="0" dirty="0" smtClean="0"/>
                        <a:t> realizados enero/junio 2022</a:t>
                      </a:r>
                      <a:endParaRPr lang="es-AR" dirty="0"/>
                    </a:p>
                  </a:txBody>
                  <a:tcPr/>
                </a:tc>
                <a:tc>
                  <a:txBody>
                    <a:bodyPr/>
                    <a:lstStyle/>
                    <a:p>
                      <a:pPr algn="ctr"/>
                      <a:r>
                        <a:rPr lang="es-AR" dirty="0" smtClean="0"/>
                        <a:t>Cantidad</a:t>
                      </a:r>
                      <a:endParaRPr lang="es-AR" dirty="0"/>
                    </a:p>
                  </a:txBody>
                  <a:tcPr/>
                </a:tc>
                <a:extLst>
                  <a:ext uri="{0D108BD9-81ED-4DB2-BD59-A6C34878D82A}">
                    <a16:rowId xmlns:a16="http://schemas.microsoft.com/office/drawing/2014/main" val="10000"/>
                  </a:ext>
                </a:extLst>
              </a:tr>
              <a:tr h="370840">
                <a:tc>
                  <a:txBody>
                    <a:bodyPr/>
                    <a:lstStyle/>
                    <a:p>
                      <a:r>
                        <a:rPr lang="es-AR" dirty="0" smtClean="0"/>
                        <a:t>Caninos</a:t>
                      </a:r>
                      <a:r>
                        <a:rPr lang="es-AR" baseline="0" dirty="0" smtClean="0"/>
                        <a:t> causantes de problemas en vía pública </a:t>
                      </a:r>
                      <a:endParaRPr lang="es-AR" dirty="0"/>
                    </a:p>
                  </a:txBody>
                  <a:tcPr/>
                </a:tc>
                <a:tc>
                  <a:txBody>
                    <a:bodyPr/>
                    <a:lstStyle/>
                    <a:p>
                      <a:pPr algn="ctr"/>
                      <a:r>
                        <a:rPr lang="es-AR" dirty="0" smtClean="0"/>
                        <a:t>86</a:t>
                      </a:r>
                      <a:endParaRPr lang="es-AR" dirty="0"/>
                    </a:p>
                  </a:txBody>
                  <a:tcPr/>
                </a:tc>
                <a:extLst>
                  <a:ext uri="{0D108BD9-81ED-4DB2-BD59-A6C34878D82A}">
                    <a16:rowId xmlns:a16="http://schemas.microsoft.com/office/drawing/2014/main" val="10001"/>
                  </a:ext>
                </a:extLst>
              </a:tr>
              <a:tr h="370840">
                <a:tc>
                  <a:txBody>
                    <a:bodyPr/>
                    <a:lstStyle/>
                    <a:p>
                      <a:r>
                        <a:rPr lang="es-AR" dirty="0" smtClean="0"/>
                        <a:t>Atropellados</a:t>
                      </a:r>
                      <a:endParaRPr lang="es-AR" dirty="0"/>
                    </a:p>
                  </a:txBody>
                  <a:tcPr/>
                </a:tc>
                <a:tc>
                  <a:txBody>
                    <a:bodyPr/>
                    <a:lstStyle/>
                    <a:p>
                      <a:pPr algn="ctr"/>
                      <a:r>
                        <a:rPr lang="es-AR" dirty="0" smtClean="0"/>
                        <a:t>15</a:t>
                      </a:r>
                      <a:endParaRPr lang="es-AR" dirty="0"/>
                    </a:p>
                  </a:txBody>
                  <a:tcPr/>
                </a:tc>
                <a:extLst>
                  <a:ext uri="{0D108BD9-81ED-4DB2-BD59-A6C34878D82A}">
                    <a16:rowId xmlns:a16="http://schemas.microsoft.com/office/drawing/2014/main" val="10002"/>
                  </a:ext>
                </a:extLst>
              </a:tr>
              <a:tr h="370840">
                <a:tc>
                  <a:txBody>
                    <a:bodyPr/>
                    <a:lstStyle/>
                    <a:p>
                      <a:r>
                        <a:rPr lang="es-AR" dirty="0" smtClean="0"/>
                        <a:t>Heridos/enfermos</a:t>
                      </a:r>
                      <a:endParaRPr lang="es-AR" dirty="0"/>
                    </a:p>
                  </a:txBody>
                  <a:tcPr/>
                </a:tc>
                <a:tc>
                  <a:txBody>
                    <a:bodyPr/>
                    <a:lstStyle/>
                    <a:p>
                      <a:pPr algn="ctr"/>
                      <a:r>
                        <a:rPr lang="es-AR" dirty="0" smtClean="0"/>
                        <a:t>8</a:t>
                      </a:r>
                      <a:endParaRPr lang="es-AR" dirty="0"/>
                    </a:p>
                  </a:txBody>
                  <a:tcPr/>
                </a:tc>
                <a:extLst>
                  <a:ext uri="{0D108BD9-81ED-4DB2-BD59-A6C34878D82A}">
                    <a16:rowId xmlns:a16="http://schemas.microsoft.com/office/drawing/2014/main" val="850000250"/>
                  </a:ext>
                </a:extLst>
              </a:tr>
              <a:tr h="370840">
                <a:tc>
                  <a:txBody>
                    <a:bodyPr/>
                    <a:lstStyle/>
                    <a:p>
                      <a:r>
                        <a:rPr lang="es-AR" dirty="0" smtClean="0"/>
                        <a:t>Hembras</a:t>
                      </a:r>
                      <a:r>
                        <a:rPr lang="es-AR" baseline="0" dirty="0" smtClean="0"/>
                        <a:t> en celo</a:t>
                      </a:r>
                      <a:endParaRPr lang="es-AR" dirty="0"/>
                    </a:p>
                  </a:txBody>
                  <a:tcPr/>
                </a:tc>
                <a:tc>
                  <a:txBody>
                    <a:bodyPr/>
                    <a:lstStyle/>
                    <a:p>
                      <a:pPr algn="ctr"/>
                      <a:r>
                        <a:rPr lang="es-AR" dirty="0" smtClean="0"/>
                        <a:t>14</a:t>
                      </a:r>
                      <a:endParaRPr lang="es-AR" dirty="0"/>
                    </a:p>
                  </a:txBody>
                  <a:tcPr/>
                </a:tc>
                <a:extLst>
                  <a:ext uri="{0D108BD9-81ED-4DB2-BD59-A6C34878D82A}">
                    <a16:rowId xmlns:a16="http://schemas.microsoft.com/office/drawing/2014/main" val="1083538512"/>
                  </a:ext>
                </a:extLst>
              </a:tr>
              <a:tr h="370840">
                <a:tc>
                  <a:txBody>
                    <a:bodyPr/>
                    <a:lstStyle/>
                    <a:p>
                      <a:r>
                        <a:rPr lang="es-AR" dirty="0" smtClean="0"/>
                        <a:t>Felinos</a:t>
                      </a:r>
                      <a:endParaRPr lang="es-AR" dirty="0"/>
                    </a:p>
                  </a:txBody>
                  <a:tcPr/>
                </a:tc>
                <a:tc>
                  <a:txBody>
                    <a:bodyPr/>
                    <a:lstStyle/>
                    <a:p>
                      <a:pPr algn="ctr"/>
                      <a:r>
                        <a:rPr lang="es-AR" dirty="0" smtClean="0"/>
                        <a:t>36</a:t>
                      </a:r>
                      <a:endParaRPr lang="es-AR" dirty="0"/>
                    </a:p>
                  </a:txBody>
                  <a:tcPr/>
                </a:tc>
                <a:extLst>
                  <a:ext uri="{0D108BD9-81ED-4DB2-BD59-A6C34878D82A}">
                    <a16:rowId xmlns:a16="http://schemas.microsoft.com/office/drawing/2014/main" val="1558169301"/>
                  </a:ext>
                </a:extLst>
              </a:tr>
              <a:tr h="370840">
                <a:tc>
                  <a:txBody>
                    <a:bodyPr/>
                    <a:lstStyle/>
                    <a:p>
                      <a:r>
                        <a:rPr lang="es-AR" dirty="0" smtClean="0"/>
                        <a:t>Equinos</a:t>
                      </a:r>
                      <a:r>
                        <a:rPr lang="es-AR" baseline="0" dirty="0" smtClean="0"/>
                        <a:t> </a:t>
                      </a:r>
                      <a:endParaRPr lang="es-AR" dirty="0"/>
                    </a:p>
                  </a:txBody>
                  <a:tcPr/>
                </a:tc>
                <a:tc>
                  <a:txBody>
                    <a:bodyPr/>
                    <a:lstStyle/>
                    <a:p>
                      <a:pPr algn="ctr"/>
                      <a:r>
                        <a:rPr lang="es-AR" dirty="0" smtClean="0"/>
                        <a:t>5</a:t>
                      </a:r>
                      <a:endParaRPr lang="es-AR" dirty="0"/>
                    </a:p>
                  </a:txBody>
                  <a:tcPr/>
                </a:tc>
                <a:extLst>
                  <a:ext uri="{0D108BD9-81ED-4DB2-BD59-A6C34878D82A}">
                    <a16:rowId xmlns:a16="http://schemas.microsoft.com/office/drawing/2014/main" val="644539059"/>
                  </a:ext>
                </a:extLst>
              </a:tr>
              <a:tr h="370840">
                <a:tc>
                  <a:txBody>
                    <a:bodyPr/>
                    <a:lstStyle/>
                    <a:p>
                      <a:r>
                        <a:rPr lang="es-AR" dirty="0" smtClean="0"/>
                        <a:t>Zorros</a:t>
                      </a:r>
                      <a:endParaRPr lang="es-AR" dirty="0"/>
                    </a:p>
                  </a:txBody>
                  <a:tcPr/>
                </a:tc>
                <a:tc>
                  <a:txBody>
                    <a:bodyPr/>
                    <a:lstStyle/>
                    <a:p>
                      <a:pPr algn="ctr"/>
                      <a:r>
                        <a:rPr lang="es-AR" dirty="0" smtClean="0"/>
                        <a:t>1</a:t>
                      </a:r>
                      <a:endParaRPr lang="es-AR" dirty="0"/>
                    </a:p>
                  </a:txBody>
                  <a:tcPr/>
                </a:tc>
                <a:extLst>
                  <a:ext uri="{0D108BD9-81ED-4DB2-BD59-A6C34878D82A}">
                    <a16:rowId xmlns:a16="http://schemas.microsoft.com/office/drawing/2014/main" val="4110280266"/>
                  </a:ext>
                </a:extLst>
              </a:tr>
              <a:tr h="370840">
                <a:tc>
                  <a:txBody>
                    <a:bodyPr/>
                    <a:lstStyle/>
                    <a:p>
                      <a:r>
                        <a:rPr lang="es-AR" dirty="0" smtClean="0"/>
                        <a:t>Destino</a:t>
                      </a:r>
                      <a:endParaRPr lang="es-AR" dirty="0"/>
                    </a:p>
                  </a:txBody>
                  <a:tcPr/>
                </a:tc>
                <a:tc>
                  <a:txBody>
                    <a:bodyPr/>
                    <a:lstStyle/>
                    <a:p>
                      <a:pPr algn="ctr"/>
                      <a:r>
                        <a:rPr lang="es-AR" sz="1600" dirty="0" smtClean="0"/>
                        <a:t>Refugio 9</a:t>
                      </a:r>
                    </a:p>
                    <a:p>
                      <a:pPr algn="ctr"/>
                      <a:r>
                        <a:rPr lang="es-AR" sz="1600" dirty="0" smtClean="0"/>
                        <a:t>Adopción 8</a:t>
                      </a:r>
                    </a:p>
                    <a:p>
                      <a:pPr algn="ctr"/>
                      <a:r>
                        <a:rPr lang="es-AR" sz="1600" dirty="0" smtClean="0"/>
                        <a:t>Muerte</a:t>
                      </a:r>
                      <a:r>
                        <a:rPr lang="es-AR" sz="1600" baseline="0" dirty="0" smtClean="0"/>
                        <a:t> en tratamiento 5</a:t>
                      </a:r>
                    </a:p>
                    <a:p>
                      <a:pPr algn="ctr"/>
                      <a:r>
                        <a:rPr lang="es-AR" sz="1600" baseline="0" dirty="0" smtClean="0"/>
                        <a:t>eutanasia: 9</a:t>
                      </a:r>
                    </a:p>
                    <a:p>
                      <a:pPr algn="ctr"/>
                      <a:r>
                        <a:rPr lang="es-AR" sz="1600" baseline="0" dirty="0" smtClean="0"/>
                        <a:t>Propietarios 30</a:t>
                      </a:r>
                      <a:endParaRPr lang="es-AR" sz="1600" dirty="0"/>
                    </a:p>
                  </a:txBody>
                  <a:tcPr/>
                </a:tc>
                <a:extLst>
                  <a:ext uri="{0D108BD9-81ED-4DB2-BD59-A6C34878D82A}">
                    <a16:rowId xmlns:a16="http://schemas.microsoft.com/office/drawing/2014/main" val="317701199"/>
                  </a:ext>
                </a:extLst>
              </a:tr>
            </a:tbl>
          </a:graphicData>
        </a:graphic>
      </p:graphicFrame>
    </p:spTree>
    <p:extLst>
      <p:ext uri="{BB962C8B-B14F-4D97-AF65-F5344CB8AC3E}">
        <p14:creationId xmlns:p14="http://schemas.microsoft.com/office/powerpoint/2010/main" val="3371779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631577"/>
            <a:ext cx="8570259" cy="561190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03293" y="1721224"/>
            <a:ext cx="7924801" cy="584775"/>
          </a:xfrm>
          <a:prstGeom prst="rect">
            <a:avLst/>
          </a:prstGeom>
          <a:noFill/>
        </p:spPr>
        <p:txBody>
          <a:bodyPr wrap="square" rtlCol="0">
            <a:spAutoFit/>
          </a:bodyPr>
          <a:lstStyle/>
          <a:p>
            <a:r>
              <a:rPr lang="es-AR" sz="3200" b="1" dirty="0" smtClean="0">
                <a:solidFill>
                  <a:srgbClr val="002060"/>
                </a:solidFill>
              </a:rPr>
              <a:t>DEBILIDADES</a:t>
            </a:r>
          </a:p>
        </p:txBody>
      </p:sp>
      <p:grpSp>
        <p:nvGrpSpPr>
          <p:cNvPr id="2" name="Grupo 10"/>
          <p:cNvGrpSpPr/>
          <p:nvPr/>
        </p:nvGrpSpPr>
        <p:grpSpPr>
          <a:xfrm>
            <a:off x="523688" y="423244"/>
            <a:ext cx="9649759" cy="869168"/>
            <a:chOff x="666180" y="3786122"/>
            <a:chExt cx="9297697" cy="1014681"/>
          </a:xfrm>
        </p:grpSpPr>
        <p:sp>
          <p:nvSpPr>
            <p:cNvPr id="21" name="Rectángulo redondeado 11"/>
            <p:cNvSpPr/>
            <p:nvPr/>
          </p:nvSpPr>
          <p:spPr bwMode="auto">
            <a:xfrm>
              <a:off x="1034886" y="3814359"/>
              <a:ext cx="8928991" cy="986444"/>
            </a:xfrm>
            <a:prstGeom prst="roundRect">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lang="es-ES" sz="4400" b="1" dirty="0" smtClean="0">
                  <a:solidFill>
                    <a:schemeClr val="bg1"/>
                  </a:solidFill>
                  <a:latin typeface="Monotype Corsiva" pitchFamily="66" charset="0"/>
                  <a:cs typeface="Aharoni" pitchFamily="2" charset="-79"/>
                </a:rPr>
                <a:t>     Salud ambiental</a:t>
              </a:r>
            </a:p>
          </p:txBody>
        </p:sp>
        <p:sp>
          <p:nvSpPr>
            <p:cNvPr id="22" name="Elipse 12"/>
            <p:cNvSpPr/>
            <p:nvPr/>
          </p:nvSpPr>
          <p:spPr bwMode="auto">
            <a:xfrm>
              <a:off x="737766" y="382191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13"/>
            <p:cNvSpPr/>
            <p:nvPr/>
          </p:nvSpPr>
          <p:spPr bwMode="auto">
            <a:xfrm>
              <a:off x="666180" y="3786122"/>
              <a:ext cx="894820" cy="894820"/>
            </a:xfrm>
            <a:prstGeom prst="ellipse">
              <a:avLst/>
            </a:prstGeom>
            <a:solidFill>
              <a:srgbClr val="75A5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3229"/>
            <a:ext cx="1073417" cy="1187797"/>
          </a:xfrm>
          <a:prstGeom prst="rect">
            <a:avLst/>
          </a:prstGeom>
        </p:spPr>
      </p:pic>
      <p:pic>
        <p:nvPicPr>
          <p:cNvPr id="25"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1131"/>
            <a:ext cx="1284460" cy="1168400"/>
          </a:xfrm>
          <a:prstGeom prst="rect">
            <a:avLst/>
          </a:prstGeom>
        </p:spPr>
      </p:pic>
      <p:pic>
        <p:nvPicPr>
          <p:cNvPr id="27"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9236"/>
            <a:ext cx="840146" cy="768421"/>
          </a:xfrm>
          <a:prstGeom prst="rect">
            <a:avLst/>
          </a:prstGeom>
        </p:spPr>
      </p:pic>
      <p:pic>
        <p:nvPicPr>
          <p:cNvPr id="2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0188"/>
            <a:ext cx="1089548" cy="765045"/>
          </a:xfrm>
          <a:prstGeom prst="rect">
            <a:avLst/>
          </a:prstGeom>
        </p:spPr>
      </p:pic>
      <p:pic>
        <p:nvPicPr>
          <p:cNvPr id="29"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644792"/>
            <a:ext cx="916471" cy="916471"/>
          </a:xfrm>
          <a:prstGeom prst="rect">
            <a:avLst/>
          </a:prstGeom>
        </p:spPr>
      </p:pic>
      <p:sp>
        <p:nvSpPr>
          <p:cNvPr id="13" name="12 CuadroTexto"/>
          <p:cNvSpPr txBox="1"/>
          <p:nvPr/>
        </p:nvSpPr>
        <p:spPr>
          <a:xfrm>
            <a:off x="1846729" y="2581835"/>
            <a:ext cx="7333130" cy="3416320"/>
          </a:xfrm>
          <a:prstGeom prst="rect">
            <a:avLst/>
          </a:prstGeom>
          <a:noFill/>
        </p:spPr>
        <p:txBody>
          <a:bodyPr wrap="square" rtlCol="0">
            <a:spAutoFit/>
          </a:bodyPr>
          <a:lstStyle/>
          <a:p>
            <a:r>
              <a:rPr lang="es-AR" dirty="0" smtClean="0"/>
              <a:t>*Fortalecer las acciones en relación al reciclado y reducción de basura.  Esto es una  necesidad dada la cantidad de basura que se produce y el perjuicio que la misma genera a la salud ambiental. Problemática, que sabemos, es a nivel mundial, razón por la cual debemos seguir atendiendo en nuestra localidad.</a:t>
            </a:r>
          </a:p>
          <a:p>
            <a:endParaRPr lang="es-AR" dirty="0" smtClean="0"/>
          </a:p>
          <a:p>
            <a:r>
              <a:rPr lang="es-AR" dirty="0" smtClean="0"/>
              <a:t>*Fortalecer acciones relacionadas a la tenencia responsable de mascotas, dado que muchas de las intervenciones que se realizaron son en animales que tienen o tuvieron dueño. Generar la conciencia de responsabilidad en el cuidado de una mascota, como así también en el no abandono, es parte vital de la tenencia responsable, punto a seguir fortaleciendo con la población local. </a:t>
            </a: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33178" y="1631577"/>
            <a:ext cx="8570259" cy="561190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03293" y="17212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13"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22328"/>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547" y="6403365"/>
            <a:ext cx="918094" cy="918094"/>
          </a:xfrm>
          <a:prstGeom prst="rect">
            <a:avLst/>
          </a:prstGeom>
        </p:spPr>
      </p:pic>
      <p:sp>
        <p:nvSpPr>
          <p:cNvPr id="21" name="20 CuadroTexto"/>
          <p:cNvSpPr txBox="1"/>
          <p:nvPr/>
        </p:nvSpPr>
        <p:spPr>
          <a:xfrm>
            <a:off x="2124028" y="2452371"/>
            <a:ext cx="6743700" cy="3970318"/>
          </a:xfrm>
          <a:prstGeom prst="rect">
            <a:avLst/>
          </a:prstGeom>
          <a:noFill/>
        </p:spPr>
        <p:txBody>
          <a:bodyPr wrap="square" rtlCol="0">
            <a:spAutoFit/>
          </a:bodyPr>
          <a:lstStyle/>
          <a:p>
            <a:r>
              <a:rPr lang="es-AR" dirty="0" smtClean="0"/>
              <a:t>*Fuerte compromiso, mediante la generación de políticas públicas que permitan el desarrollo de empleo genuino, poniendo el acento en el microemprendedurismo.</a:t>
            </a:r>
          </a:p>
          <a:p>
            <a:endParaRPr lang="es-AR" dirty="0" smtClean="0"/>
          </a:p>
          <a:p>
            <a:r>
              <a:rPr lang="es-AR" dirty="0" smtClean="0"/>
              <a:t>*Existencia de la Oficina de empleo</a:t>
            </a:r>
          </a:p>
          <a:p>
            <a:endParaRPr lang="es-AR" dirty="0" smtClean="0"/>
          </a:p>
          <a:p>
            <a:r>
              <a:rPr lang="es-AR" dirty="0" smtClean="0"/>
              <a:t>*La Falda emprende</a:t>
            </a:r>
          </a:p>
          <a:p>
            <a:endParaRPr lang="es-AR" dirty="0" smtClean="0"/>
          </a:p>
          <a:p>
            <a:r>
              <a:rPr lang="es-AR" dirty="0" smtClean="0"/>
              <a:t>*Espacio Productivo</a:t>
            </a:r>
          </a:p>
          <a:p>
            <a:endParaRPr lang="es-AR" dirty="0" smtClean="0"/>
          </a:p>
          <a:p>
            <a:r>
              <a:rPr lang="es-AR" dirty="0" smtClean="0"/>
              <a:t>* </a:t>
            </a:r>
            <a:r>
              <a:rPr lang="es-AR" dirty="0" err="1" smtClean="0"/>
              <a:t>Premoldeados</a:t>
            </a:r>
            <a:r>
              <a:rPr lang="es-AR" dirty="0" smtClean="0"/>
              <a:t>: Creación de Fábrica de adoquines </a:t>
            </a:r>
          </a:p>
          <a:p>
            <a:r>
              <a:rPr lang="es-AR" dirty="0" smtClean="0"/>
              <a:t>*Programa Promover igualdad</a:t>
            </a:r>
          </a:p>
          <a:p>
            <a:endParaRPr lang="es-AR" dirty="0" smtClean="0"/>
          </a:p>
          <a:p>
            <a:r>
              <a:rPr lang="es-AR" dirty="0" smtClean="0"/>
              <a:t>*Formaciones UNIVERSIDAD POPULAR</a:t>
            </a: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33179" y="1631577"/>
            <a:ext cx="8496622" cy="457872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03293" y="17212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22328"/>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547" y="6403365"/>
            <a:ext cx="918094" cy="918094"/>
          </a:xfrm>
          <a:prstGeom prst="rect">
            <a:avLst/>
          </a:prstGeom>
        </p:spPr>
      </p:pic>
      <p:sp>
        <p:nvSpPr>
          <p:cNvPr id="21" name="20 CuadroTexto"/>
          <p:cNvSpPr txBox="1"/>
          <p:nvPr/>
        </p:nvSpPr>
        <p:spPr>
          <a:xfrm>
            <a:off x="2041071" y="2808515"/>
            <a:ext cx="6743700" cy="1754326"/>
          </a:xfrm>
          <a:prstGeom prst="rect">
            <a:avLst/>
          </a:prstGeom>
          <a:noFill/>
        </p:spPr>
        <p:txBody>
          <a:bodyPr wrap="square" rtlCol="0">
            <a:spAutoFit/>
          </a:bodyPr>
          <a:lstStyle/>
          <a:p>
            <a:r>
              <a:rPr lang="es-AR" dirty="0" smtClean="0"/>
              <a:t>Nuestra oficina de empleo, ofrece formaciones y capacitaciones para la salida laboral, además de un acompañamiento a las personas que ingresan a las capacitación.</a:t>
            </a:r>
          </a:p>
          <a:p>
            <a:r>
              <a:rPr lang="es-AR" dirty="0" smtClean="0"/>
              <a:t>Se trabaja también en articulación con La Falda emprende y el Espacio Productivo.</a:t>
            </a:r>
          </a:p>
          <a:p>
            <a:endParaRPr lang="es-AR" dirty="0"/>
          </a:p>
        </p:txBody>
      </p:sp>
      <p:sp>
        <p:nvSpPr>
          <p:cNvPr id="22" name="21 CuadroTexto"/>
          <p:cNvSpPr txBox="1"/>
          <p:nvPr/>
        </p:nvSpPr>
        <p:spPr>
          <a:xfrm>
            <a:off x="5355771" y="2171700"/>
            <a:ext cx="3412672" cy="369332"/>
          </a:xfrm>
          <a:prstGeom prst="rect">
            <a:avLst/>
          </a:prstGeom>
          <a:noFill/>
        </p:spPr>
        <p:txBody>
          <a:bodyPr wrap="square" rtlCol="0">
            <a:spAutoFit/>
          </a:bodyPr>
          <a:lstStyle/>
          <a:p>
            <a:r>
              <a:rPr lang="es-AR" dirty="0" smtClean="0"/>
              <a:t>Oficina de Empleo</a:t>
            </a:r>
            <a:endParaRPr lang="es-AR" dirty="0"/>
          </a:p>
        </p:txBody>
      </p:sp>
      <p:sp>
        <p:nvSpPr>
          <p:cNvPr id="23" name="22 CuadroTexto"/>
          <p:cNvSpPr txBox="1"/>
          <p:nvPr/>
        </p:nvSpPr>
        <p:spPr>
          <a:xfrm>
            <a:off x="6707414" y="6480348"/>
            <a:ext cx="3657600" cy="369332"/>
          </a:xfrm>
          <a:prstGeom prst="rect">
            <a:avLst/>
          </a:prstGeom>
          <a:noFill/>
        </p:spPr>
        <p:txBody>
          <a:bodyPr wrap="square" rtlCol="0">
            <a:spAutoFit/>
          </a:bodyPr>
          <a:lstStyle/>
          <a:p>
            <a:r>
              <a:rPr lang="es-AR" dirty="0" smtClean="0">
                <a:solidFill>
                  <a:schemeClr val="bg1"/>
                </a:solidFill>
              </a:rPr>
              <a:t>Fuente: Oficina de empleo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375767"/>
            <a:ext cx="10693400" cy="6185496"/>
          </a:xfrm>
          <a:prstGeom prst="rect">
            <a:avLst/>
          </a:prstGeom>
          <a:noFill/>
          <a:ln w="9525">
            <a:noFill/>
            <a:miter lim="800000"/>
            <a:headEnd/>
            <a:tailEnd/>
          </a:ln>
          <a:effectLst/>
        </p:spPr>
      </p:pic>
      <p:sp>
        <p:nvSpPr>
          <p:cNvPr id="4" name="3 CuadroTexto"/>
          <p:cNvSpPr txBox="1"/>
          <p:nvPr/>
        </p:nvSpPr>
        <p:spPr>
          <a:xfrm>
            <a:off x="609600" y="233082"/>
            <a:ext cx="7153835" cy="769441"/>
          </a:xfrm>
          <a:prstGeom prst="rect">
            <a:avLst/>
          </a:prstGeom>
          <a:noFill/>
        </p:spPr>
        <p:txBody>
          <a:bodyPr wrap="square" rtlCol="0">
            <a:spAutoFit/>
          </a:bodyPr>
          <a:lstStyle/>
          <a:p>
            <a:r>
              <a:rPr lang="es-AR" sz="4400" b="1" dirty="0" smtClean="0">
                <a:solidFill>
                  <a:schemeClr val="bg1"/>
                </a:solidFill>
                <a:latin typeface="Monotype Corsiva" pitchFamily="66" charset="0"/>
                <a:cs typeface="Aharoni" pitchFamily="2" charset="-79"/>
              </a:rPr>
              <a:t>GEORREFERENCIA</a:t>
            </a:r>
            <a:endParaRPr lang="es-AR" sz="4400" b="1" dirty="0">
              <a:solidFill>
                <a:schemeClr val="bg1"/>
              </a:solidFill>
              <a:latin typeface="Monotype Corsiva" pitchFamily="66" charset="0"/>
              <a:cs typeface="Aharoni" pitchFamily="2" charset="-79"/>
            </a:endParaRPr>
          </a:p>
        </p:txBody>
      </p:sp>
    </p:spTree>
    <p:extLst>
      <p:ext uri="{BB962C8B-B14F-4D97-AF65-F5344CB8AC3E}">
        <p14:creationId xmlns:p14="http://schemas.microsoft.com/office/powerpoint/2010/main" val="1493358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680562"/>
            <a:ext cx="8507507" cy="515203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05321" y="18355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13" name="12 CuadroTexto"/>
          <p:cNvSpPr txBox="1"/>
          <p:nvPr/>
        </p:nvSpPr>
        <p:spPr>
          <a:xfrm>
            <a:off x="3276439" y="2252095"/>
            <a:ext cx="4751614" cy="646331"/>
          </a:xfrm>
          <a:prstGeom prst="rect">
            <a:avLst/>
          </a:prstGeom>
          <a:noFill/>
        </p:spPr>
        <p:txBody>
          <a:bodyPr wrap="square" rtlCol="0">
            <a:spAutoFit/>
          </a:bodyPr>
          <a:lstStyle/>
          <a:p>
            <a:pPr algn="ctr"/>
            <a:r>
              <a:rPr lang="es-AR" b="1" dirty="0" smtClean="0"/>
              <a:t>OFICINA DE EMPLEO</a:t>
            </a:r>
          </a:p>
          <a:p>
            <a:pPr algn="ctr"/>
            <a:r>
              <a:rPr lang="es-AR" b="1" dirty="0" smtClean="0"/>
              <a:t>2021 y primer semestre 2022</a:t>
            </a:r>
            <a:endParaRPr lang="es-AR" b="1" dirty="0"/>
          </a:p>
        </p:txBody>
      </p:sp>
      <p:graphicFrame>
        <p:nvGraphicFramePr>
          <p:cNvPr id="21" name="20 Tabla"/>
          <p:cNvGraphicFramePr>
            <a:graphicFrameLocks noGrp="1"/>
          </p:cNvGraphicFramePr>
          <p:nvPr>
            <p:extLst>
              <p:ext uri="{D42A27DB-BD31-4B8C-83A1-F6EECF244321}">
                <p14:modId xmlns:p14="http://schemas.microsoft.com/office/powerpoint/2010/main" val="3853806245"/>
              </p:ext>
            </p:extLst>
          </p:nvPr>
        </p:nvGraphicFramePr>
        <p:xfrm>
          <a:off x="1814933" y="2894788"/>
          <a:ext cx="7273430" cy="3459988"/>
        </p:xfrm>
        <a:graphic>
          <a:graphicData uri="http://schemas.openxmlformats.org/drawingml/2006/table">
            <a:tbl>
              <a:tblPr firstRow="1" bandRow="1">
                <a:tableStyleId>{5C22544A-7EE6-4342-B048-85BDC9FD1C3A}</a:tableStyleId>
              </a:tblPr>
              <a:tblGrid>
                <a:gridCol w="5564510">
                  <a:extLst>
                    <a:ext uri="{9D8B030D-6E8A-4147-A177-3AD203B41FA5}">
                      <a16:colId xmlns:a16="http://schemas.microsoft.com/office/drawing/2014/main" val="20000"/>
                    </a:ext>
                  </a:extLst>
                </a:gridCol>
                <a:gridCol w="1708920">
                  <a:extLst>
                    <a:ext uri="{9D8B030D-6E8A-4147-A177-3AD203B41FA5}">
                      <a16:colId xmlns:a16="http://schemas.microsoft.com/office/drawing/2014/main" val="20001"/>
                    </a:ext>
                  </a:extLst>
                </a:gridCol>
              </a:tblGrid>
              <a:tr h="370840">
                <a:tc>
                  <a:txBody>
                    <a:bodyPr/>
                    <a:lstStyle/>
                    <a:p>
                      <a:r>
                        <a:rPr lang="es-AR" dirty="0" smtClean="0"/>
                        <a:t>Cursos</a:t>
                      </a:r>
                      <a:r>
                        <a:rPr lang="es-AR" baseline="0" dirty="0" smtClean="0"/>
                        <a:t> e intervenciones</a:t>
                      </a:r>
                      <a:endParaRPr lang="es-AR" dirty="0"/>
                    </a:p>
                  </a:txBody>
                  <a:tcPr/>
                </a:tc>
                <a:tc>
                  <a:txBody>
                    <a:bodyPr/>
                    <a:lstStyle/>
                    <a:p>
                      <a:r>
                        <a:rPr lang="es-AR" dirty="0" err="1" smtClean="0"/>
                        <a:t>Cant</a:t>
                      </a:r>
                      <a:r>
                        <a:rPr lang="es-AR" dirty="0" smtClean="0"/>
                        <a:t>. de</a:t>
                      </a:r>
                      <a:r>
                        <a:rPr lang="es-AR" baseline="0" dirty="0" smtClean="0"/>
                        <a:t> participantes</a:t>
                      </a:r>
                      <a:endParaRPr lang="es-AR" dirty="0"/>
                    </a:p>
                  </a:txBody>
                  <a:tcPr/>
                </a:tc>
                <a:extLst>
                  <a:ext uri="{0D108BD9-81ED-4DB2-BD59-A6C34878D82A}">
                    <a16:rowId xmlns:a16="http://schemas.microsoft.com/office/drawing/2014/main" val="10000"/>
                  </a:ext>
                </a:extLst>
              </a:tr>
              <a:tr h="370840">
                <a:tc>
                  <a:txBody>
                    <a:bodyPr/>
                    <a:lstStyle/>
                    <a:p>
                      <a:r>
                        <a:rPr lang="es-AR" sz="1800" dirty="0" smtClean="0"/>
                        <a:t>Curso</a:t>
                      </a:r>
                      <a:r>
                        <a:rPr lang="es-AR" sz="1800" baseline="0" dirty="0" smtClean="0"/>
                        <a:t> club de empleo joven (con incentivo económico) </a:t>
                      </a:r>
                      <a:endParaRPr lang="es-AR" sz="1800" dirty="0"/>
                    </a:p>
                  </a:txBody>
                  <a:tcPr/>
                </a:tc>
                <a:tc>
                  <a:txBody>
                    <a:bodyPr/>
                    <a:lstStyle/>
                    <a:p>
                      <a:pPr algn="ctr"/>
                      <a:r>
                        <a:rPr lang="es-AR" sz="1800" dirty="0" smtClean="0"/>
                        <a:t>120</a:t>
                      </a:r>
                      <a:endParaRPr lang="es-AR" sz="1800" dirty="0"/>
                    </a:p>
                  </a:txBody>
                  <a:tcPr/>
                </a:tc>
                <a:extLst>
                  <a:ext uri="{0D108BD9-81ED-4DB2-BD59-A6C34878D82A}">
                    <a16:rowId xmlns:a16="http://schemas.microsoft.com/office/drawing/2014/main" val="10001"/>
                  </a:ext>
                </a:extLst>
              </a:tr>
              <a:tr h="370840">
                <a:tc>
                  <a:txBody>
                    <a:bodyPr/>
                    <a:lstStyle/>
                    <a:p>
                      <a:r>
                        <a:rPr lang="es-AR" sz="1800" dirty="0" smtClean="0"/>
                        <a:t>Curso</a:t>
                      </a:r>
                      <a:r>
                        <a:rPr lang="es-AR" sz="1800" baseline="0" dirty="0" smtClean="0"/>
                        <a:t> de inducción al mundo del trabajo (con incentivo económico)</a:t>
                      </a:r>
                      <a:endParaRPr lang="es-AR" sz="1800" dirty="0"/>
                    </a:p>
                  </a:txBody>
                  <a:tcPr/>
                </a:tc>
                <a:tc>
                  <a:txBody>
                    <a:bodyPr/>
                    <a:lstStyle/>
                    <a:p>
                      <a:pPr algn="ctr"/>
                      <a:r>
                        <a:rPr lang="es-AR" sz="1800" dirty="0" smtClean="0"/>
                        <a:t>90</a:t>
                      </a:r>
                      <a:endParaRPr lang="es-AR" sz="1800" dirty="0"/>
                    </a:p>
                  </a:txBody>
                  <a:tcPr/>
                </a:tc>
                <a:extLst>
                  <a:ext uri="{0D108BD9-81ED-4DB2-BD59-A6C34878D82A}">
                    <a16:rowId xmlns:a16="http://schemas.microsoft.com/office/drawing/2014/main" val="10002"/>
                  </a:ext>
                </a:extLst>
              </a:tr>
              <a:tr h="370840">
                <a:tc>
                  <a:txBody>
                    <a:bodyPr/>
                    <a:lstStyle/>
                    <a:p>
                      <a:r>
                        <a:rPr lang="es-AR" sz="1800" dirty="0" smtClean="0"/>
                        <a:t>Intermediación</a:t>
                      </a:r>
                      <a:r>
                        <a:rPr lang="es-AR" sz="1800" baseline="0" dirty="0" smtClean="0"/>
                        <a:t> laboral (selección de personal, con perfil especifico solicitado por empleador</a:t>
                      </a:r>
                      <a:endParaRPr lang="es-AR" sz="1800" dirty="0"/>
                    </a:p>
                  </a:txBody>
                  <a:tcPr/>
                </a:tc>
                <a:tc>
                  <a:txBody>
                    <a:bodyPr/>
                    <a:lstStyle/>
                    <a:p>
                      <a:pPr algn="ctr"/>
                      <a:r>
                        <a:rPr lang="es-AR" sz="1800" dirty="0" smtClean="0"/>
                        <a:t>60</a:t>
                      </a:r>
                      <a:endParaRPr lang="es-AR" sz="1800" dirty="0"/>
                    </a:p>
                  </a:txBody>
                  <a:tcPr/>
                </a:tc>
                <a:extLst>
                  <a:ext uri="{0D108BD9-81ED-4DB2-BD59-A6C34878D82A}">
                    <a16:rowId xmlns:a16="http://schemas.microsoft.com/office/drawing/2014/main" val="10003"/>
                  </a:ext>
                </a:extLst>
              </a:tr>
              <a:tr h="370840">
                <a:tc>
                  <a:txBody>
                    <a:bodyPr/>
                    <a:lstStyle/>
                    <a:p>
                      <a:r>
                        <a:rPr lang="es-AR" sz="1800" dirty="0" smtClean="0"/>
                        <a:t>Entrenamiento laboral (con incentivo económico)</a:t>
                      </a:r>
                      <a:endParaRPr lang="es-AR" sz="1800" dirty="0"/>
                    </a:p>
                  </a:txBody>
                  <a:tcPr/>
                </a:tc>
                <a:tc>
                  <a:txBody>
                    <a:bodyPr/>
                    <a:lstStyle/>
                    <a:p>
                      <a:pPr algn="ctr"/>
                      <a:r>
                        <a:rPr lang="es-AR" sz="1800" dirty="0" smtClean="0"/>
                        <a:t>30</a:t>
                      </a:r>
                      <a:endParaRPr lang="es-AR" sz="1800" dirty="0"/>
                    </a:p>
                  </a:txBody>
                  <a:tcPr/>
                </a:tc>
                <a:extLst>
                  <a:ext uri="{0D108BD9-81ED-4DB2-BD59-A6C34878D82A}">
                    <a16:rowId xmlns:a16="http://schemas.microsoft.com/office/drawing/2014/main" val="3634003938"/>
                  </a:ext>
                </a:extLst>
              </a:tr>
              <a:tr h="370840">
                <a:tc>
                  <a:txBody>
                    <a:bodyPr/>
                    <a:lstStyle/>
                    <a:p>
                      <a:r>
                        <a:rPr lang="es-AR" sz="1800" dirty="0" smtClean="0"/>
                        <a:t>Programa promover</a:t>
                      </a:r>
                      <a:endParaRPr lang="es-AR" sz="1800" dirty="0"/>
                    </a:p>
                  </a:txBody>
                  <a:tcPr/>
                </a:tc>
                <a:tc>
                  <a:txBody>
                    <a:bodyPr/>
                    <a:lstStyle/>
                    <a:p>
                      <a:pPr algn="ctr"/>
                      <a:r>
                        <a:rPr lang="es-AR" sz="1800" dirty="0" smtClean="0"/>
                        <a:t>21</a:t>
                      </a:r>
                      <a:endParaRPr lang="es-AR" sz="1800" dirty="0"/>
                    </a:p>
                  </a:txBody>
                  <a:tcPr/>
                </a:tc>
                <a:extLst>
                  <a:ext uri="{0D108BD9-81ED-4DB2-BD59-A6C34878D82A}">
                    <a16:rowId xmlns:a16="http://schemas.microsoft.com/office/drawing/2014/main" val="3362717576"/>
                  </a:ext>
                </a:extLst>
              </a:tr>
              <a:tr h="370840">
                <a:tc>
                  <a:txBody>
                    <a:bodyPr/>
                    <a:lstStyle/>
                    <a:p>
                      <a:r>
                        <a:rPr lang="es-AR" sz="1800" dirty="0" smtClean="0"/>
                        <a:t>Entrevistas realizadas</a:t>
                      </a:r>
                      <a:endParaRPr lang="es-AR" sz="1800" dirty="0"/>
                    </a:p>
                  </a:txBody>
                  <a:tcPr/>
                </a:tc>
                <a:tc>
                  <a:txBody>
                    <a:bodyPr/>
                    <a:lstStyle/>
                    <a:p>
                      <a:pPr algn="ctr"/>
                      <a:r>
                        <a:rPr lang="es-AR" sz="1800" dirty="0" smtClean="0"/>
                        <a:t>1550</a:t>
                      </a:r>
                      <a:endParaRPr lang="es-AR" sz="1800" dirty="0"/>
                    </a:p>
                  </a:txBody>
                  <a:tcPr/>
                </a:tc>
                <a:extLst>
                  <a:ext uri="{0D108BD9-81ED-4DB2-BD59-A6C34878D82A}">
                    <a16:rowId xmlns:a16="http://schemas.microsoft.com/office/drawing/2014/main" val="10004"/>
                  </a:ext>
                </a:extLst>
              </a:tr>
            </a:tbl>
          </a:graphicData>
        </a:graphic>
      </p:graphicFrame>
      <p:sp>
        <p:nvSpPr>
          <p:cNvPr id="22" name="21 Elipse"/>
          <p:cNvSpPr/>
          <p:nvPr/>
        </p:nvSpPr>
        <p:spPr>
          <a:xfrm>
            <a:off x="1687912" y="5858902"/>
            <a:ext cx="7527471" cy="7347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2 CuadroTexto"/>
          <p:cNvSpPr txBox="1"/>
          <p:nvPr/>
        </p:nvSpPr>
        <p:spPr>
          <a:xfrm>
            <a:off x="6519582" y="6987562"/>
            <a:ext cx="3657600" cy="369332"/>
          </a:xfrm>
          <a:prstGeom prst="rect">
            <a:avLst/>
          </a:prstGeom>
          <a:noFill/>
        </p:spPr>
        <p:txBody>
          <a:bodyPr wrap="square" rtlCol="0">
            <a:spAutoFit/>
          </a:bodyPr>
          <a:lstStyle/>
          <a:p>
            <a:r>
              <a:rPr lang="es-AR" dirty="0" smtClean="0">
                <a:solidFill>
                  <a:schemeClr val="bg1"/>
                </a:solidFill>
              </a:rPr>
              <a:t>Fuente: Oficina de empleo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74882" y="1607609"/>
            <a:ext cx="8632718" cy="543632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04550" y="1629460"/>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23" name="22 CuadroTexto"/>
          <p:cNvSpPr txBox="1"/>
          <p:nvPr/>
        </p:nvSpPr>
        <p:spPr>
          <a:xfrm>
            <a:off x="1910443" y="2975392"/>
            <a:ext cx="7756071" cy="646331"/>
          </a:xfrm>
          <a:prstGeom prst="rect">
            <a:avLst/>
          </a:prstGeom>
          <a:noFill/>
        </p:spPr>
        <p:txBody>
          <a:bodyPr wrap="square" rtlCol="0">
            <a:spAutoFit/>
          </a:bodyPr>
          <a:lstStyle/>
          <a:p>
            <a:endParaRPr lang="es-AR" dirty="0" smtClean="0"/>
          </a:p>
          <a:p>
            <a:pPr>
              <a:buFont typeface="Arial" charset="0"/>
              <a:buChar char="•"/>
            </a:pPr>
            <a:endParaRPr lang="es-AR" dirty="0"/>
          </a:p>
        </p:txBody>
      </p:sp>
      <p:sp>
        <p:nvSpPr>
          <p:cNvPr id="22" name="21 CuadroTexto"/>
          <p:cNvSpPr txBox="1"/>
          <p:nvPr/>
        </p:nvSpPr>
        <p:spPr>
          <a:xfrm>
            <a:off x="4229100" y="2596243"/>
            <a:ext cx="4082143" cy="369332"/>
          </a:xfrm>
          <a:prstGeom prst="rect">
            <a:avLst/>
          </a:prstGeom>
          <a:noFill/>
        </p:spPr>
        <p:txBody>
          <a:bodyPr wrap="square" rtlCol="0">
            <a:spAutoFit/>
          </a:bodyPr>
          <a:lstStyle/>
          <a:p>
            <a:endParaRPr lang="es-AR" dirty="0"/>
          </a:p>
        </p:txBody>
      </p:sp>
      <p:sp>
        <p:nvSpPr>
          <p:cNvPr id="24" name="23 CuadroTexto"/>
          <p:cNvSpPr txBox="1"/>
          <p:nvPr/>
        </p:nvSpPr>
        <p:spPr>
          <a:xfrm>
            <a:off x="3989614" y="1879208"/>
            <a:ext cx="5437415" cy="646331"/>
          </a:xfrm>
          <a:prstGeom prst="rect">
            <a:avLst/>
          </a:prstGeom>
          <a:noFill/>
        </p:spPr>
        <p:txBody>
          <a:bodyPr wrap="square" rtlCol="0">
            <a:spAutoFit/>
          </a:bodyPr>
          <a:lstStyle/>
          <a:p>
            <a:pPr algn="ctr"/>
            <a:r>
              <a:rPr lang="es-AR" b="1" dirty="0" smtClean="0"/>
              <a:t>PROGRAMA PROMOVER IGUALDAD DE OPORTUNIDAD DE EMPLEO (Of. De empleo)</a:t>
            </a:r>
            <a:endParaRPr lang="es-AR" b="1" dirty="0"/>
          </a:p>
        </p:txBody>
      </p:sp>
      <p:sp>
        <p:nvSpPr>
          <p:cNvPr id="25" name="24 CuadroTexto"/>
          <p:cNvSpPr txBox="1"/>
          <p:nvPr/>
        </p:nvSpPr>
        <p:spPr>
          <a:xfrm>
            <a:off x="1604550" y="2477744"/>
            <a:ext cx="8403050" cy="6186309"/>
          </a:xfrm>
          <a:prstGeom prst="rect">
            <a:avLst/>
          </a:prstGeom>
          <a:noFill/>
        </p:spPr>
        <p:txBody>
          <a:bodyPr wrap="square" rtlCol="0">
            <a:spAutoFit/>
          </a:bodyPr>
          <a:lstStyle/>
          <a:p>
            <a:r>
              <a:rPr lang="es-AR" dirty="0" smtClean="0"/>
              <a:t>Destinado a personas mayores de  18 años con certificada de discapacidad  y residencia permanente en nuestro país, que busquen empleo.</a:t>
            </a:r>
          </a:p>
          <a:p>
            <a:endParaRPr lang="es-AR" dirty="0" smtClean="0"/>
          </a:p>
          <a:p>
            <a:r>
              <a:rPr lang="es-AR" dirty="0" smtClean="0"/>
              <a:t>El Programa brinda: </a:t>
            </a:r>
          </a:p>
          <a:p>
            <a:pPr>
              <a:buFont typeface="Wingdings" pitchFamily="2" charset="2"/>
              <a:buChar char="ü"/>
            </a:pPr>
            <a:r>
              <a:rPr lang="es-AR" dirty="0" smtClean="0"/>
              <a:t>Talleres de orientación laboral / apoyo a la búsqueda de empleo</a:t>
            </a:r>
          </a:p>
          <a:p>
            <a:pPr>
              <a:buFont typeface="Wingdings" pitchFamily="2" charset="2"/>
              <a:buChar char="ü"/>
            </a:pPr>
            <a:r>
              <a:rPr lang="es-AR" dirty="0" smtClean="0"/>
              <a:t>Cursos de formación profesional</a:t>
            </a:r>
          </a:p>
          <a:p>
            <a:pPr>
              <a:buFont typeface="Wingdings" pitchFamily="2" charset="2"/>
              <a:buChar char="ü"/>
            </a:pPr>
            <a:r>
              <a:rPr lang="es-AR" dirty="0" smtClean="0"/>
              <a:t>Procesos de certificación de estudios formales obligatorios.</a:t>
            </a:r>
          </a:p>
          <a:p>
            <a:pPr>
              <a:buFont typeface="Wingdings" pitchFamily="2" charset="2"/>
              <a:buChar char="ü"/>
            </a:pPr>
            <a:r>
              <a:rPr lang="es-AR" dirty="0" smtClean="0"/>
              <a:t>Acciones de entrenamiento para el trabajo</a:t>
            </a:r>
          </a:p>
          <a:p>
            <a:pPr>
              <a:buFont typeface="Wingdings" pitchFamily="2" charset="2"/>
              <a:buChar char="ü"/>
            </a:pPr>
            <a:r>
              <a:rPr lang="es-AR" dirty="0" smtClean="0"/>
              <a:t>Acciones de inserción laboral</a:t>
            </a:r>
          </a:p>
          <a:p>
            <a:pPr>
              <a:buFont typeface="Wingdings" pitchFamily="2" charset="2"/>
              <a:buChar char="ü"/>
            </a:pPr>
            <a:r>
              <a:rPr lang="es-AR" dirty="0" smtClean="0"/>
              <a:t>Certificaciones de competencias laborales</a:t>
            </a:r>
          </a:p>
          <a:p>
            <a:pPr>
              <a:buFont typeface="Wingdings" pitchFamily="2" charset="2"/>
              <a:buChar char="ü"/>
            </a:pPr>
            <a:r>
              <a:rPr lang="es-AR" dirty="0" smtClean="0"/>
              <a:t>Asistencia para el desarrollo de emprendimientos independientes.</a:t>
            </a:r>
          </a:p>
          <a:p>
            <a:r>
              <a:rPr lang="es-AR" dirty="0" smtClean="0"/>
              <a:t>Se percibe una ayuda económica a cargo del </a:t>
            </a:r>
            <a:r>
              <a:rPr lang="es-AR" dirty="0" err="1" smtClean="0"/>
              <a:t>MTEySS</a:t>
            </a:r>
            <a:r>
              <a:rPr lang="es-AR" dirty="0" smtClean="0"/>
              <a:t> por un plazo de 24 meses.</a:t>
            </a:r>
          </a:p>
          <a:p>
            <a:endParaRPr lang="es-AR" dirty="0"/>
          </a:p>
          <a:p>
            <a:r>
              <a:rPr lang="es-AR" dirty="0" smtClean="0"/>
              <a:t>Se destaca que se articula dicho programa, desde nuestra oficina de empleo,  la Cooperativa “Las </a:t>
            </a:r>
            <a:r>
              <a:rPr lang="es-AR" dirty="0" err="1" smtClean="0"/>
              <a:t>Luciernagas</a:t>
            </a:r>
            <a:r>
              <a:rPr lang="es-AR" dirty="0" smtClean="0"/>
              <a:t> Serranas” y sus integrantes. </a:t>
            </a:r>
          </a:p>
          <a:p>
            <a:endParaRPr lang="es-AR" dirty="0" smtClean="0"/>
          </a:p>
          <a:p>
            <a:pPr>
              <a:buFont typeface="Wingdings" pitchFamily="2" charset="2"/>
              <a:buChar char="ü"/>
            </a:pPr>
            <a:endParaRPr lang="es-AR" dirty="0" smtClean="0"/>
          </a:p>
          <a:p>
            <a:endParaRPr lang="es-AR" dirty="0" smtClean="0"/>
          </a:p>
          <a:p>
            <a:endParaRPr lang="es-AR" dirty="0" smtClean="0"/>
          </a:p>
          <a:p>
            <a:endParaRPr lang="es-AR" dirty="0" smtClean="0"/>
          </a:p>
          <a:p>
            <a:endParaRPr lang="es-AR" dirty="0" smtClean="0"/>
          </a:p>
          <a:p>
            <a:endParaRPr lang="es-AR" dirty="0"/>
          </a:p>
        </p:txBody>
      </p:sp>
      <p:sp>
        <p:nvSpPr>
          <p:cNvPr id="21" name="20 CuadroTexto"/>
          <p:cNvSpPr txBox="1"/>
          <p:nvPr/>
        </p:nvSpPr>
        <p:spPr>
          <a:xfrm>
            <a:off x="7298871" y="2432957"/>
            <a:ext cx="184731" cy="369332"/>
          </a:xfrm>
          <a:prstGeom prst="rect">
            <a:avLst/>
          </a:prstGeom>
          <a:noFill/>
        </p:spPr>
        <p:txBody>
          <a:bodyPr wrap="none" rtlCol="0">
            <a:spAutoFit/>
          </a:bodyPr>
          <a:lstStyle/>
          <a:p>
            <a:endParaRPr lang="es-AR" dirty="0"/>
          </a:p>
        </p:txBody>
      </p:sp>
      <p:sp>
        <p:nvSpPr>
          <p:cNvPr id="27" name="26 CuadroTexto"/>
          <p:cNvSpPr txBox="1"/>
          <p:nvPr/>
        </p:nvSpPr>
        <p:spPr>
          <a:xfrm>
            <a:off x="7003143" y="7043931"/>
            <a:ext cx="3690257" cy="369332"/>
          </a:xfrm>
          <a:prstGeom prst="rect">
            <a:avLst/>
          </a:prstGeom>
          <a:noFill/>
        </p:spPr>
        <p:txBody>
          <a:bodyPr wrap="square" rtlCol="0">
            <a:spAutoFit/>
          </a:bodyPr>
          <a:lstStyle/>
          <a:p>
            <a:r>
              <a:rPr lang="es-AR" dirty="0" smtClean="0">
                <a:solidFill>
                  <a:schemeClr val="bg1"/>
                </a:solidFill>
              </a:rPr>
              <a:t>Fuente: Oficina de Empleo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680562"/>
            <a:ext cx="8482107" cy="501233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05321" y="18355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13" name="12 CuadroTexto"/>
          <p:cNvSpPr txBox="1"/>
          <p:nvPr/>
        </p:nvSpPr>
        <p:spPr>
          <a:xfrm>
            <a:off x="4539343" y="2465614"/>
            <a:ext cx="3526971" cy="400110"/>
          </a:xfrm>
          <a:prstGeom prst="rect">
            <a:avLst/>
          </a:prstGeom>
          <a:noFill/>
        </p:spPr>
        <p:txBody>
          <a:bodyPr wrap="square" rtlCol="0">
            <a:spAutoFit/>
          </a:bodyPr>
          <a:lstStyle/>
          <a:p>
            <a:r>
              <a:rPr lang="es-AR" sz="2000" b="1" dirty="0" smtClean="0"/>
              <a:t>LA FALDA EMPRENDE</a:t>
            </a:r>
            <a:endParaRPr lang="es-AR" sz="2000" b="1" dirty="0"/>
          </a:p>
        </p:txBody>
      </p:sp>
      <p:sp>
        <p:nvSpPr>
          <p:cNvPr id="23" name="22 CuadroTexto"/>
          <p:cNvSpPr txBox="1"/>
          <p:nvPr/>
        </p:nvSpPr>
        <p:spPr>
          <a:xfrm>
            <a:off x="1910443" y="2975392"/>
            <a:ext cx="7756071" cy="3200876"/>
          </a:xfrm>
          <a:prstGeom prst="rect">
            <a:avLst/>
          </a:prstGeom>
          <a:noFill/>
        </p:spPr>
        <p:txBody>
          <a:bodyPr wrap="square" rtlCol="0">
            <a:spAutoFit/>
          </a:bodyPr>
          <a:lstStyle/>
          <a:p>
            <a:pPr algn="ctr"/>
            <a:r>
              <a:rPr lang="es-AR" dirty="0" smtClean="0"/>
              <a:t> </a:t>
            </a:r>
            <a:r>
              <a:rPr lang="es-AR" sz="2000" b="1" dirty="0" smtClean="0"/>
              <a:t>150 emprendedores están bajo programa </a:t>
            </a:r>
            <a:endParaRPr lang="es-AR" sz="2000" dirty="0" smtClean="0"/>
          </a:p>
          <a:p>
            <a:endParaRPr lang="es-AR" sz="2000" dirty="0" smtClean="0"/>
          </a:p>
          <a:p>
            <a:r>
              <a:rPr lang="es-AR" dirty="0" smtClean="0"/>
              <a:t>*El mismo realiza mentarías, acompañamientos para el crecimiento de los emprendedores locales, además se realizan evaluaciones parar luego, en los casos que aprueben,  brindar  materia prima para que puedan, de esta manera  comenzar a realizar su emprendimiento. </a:t>
            </a:r>
          </a:p>
          <a:p>
            <a:endParaRPr lang="es-AR" dirty="0" smtClean="0"/>
          </a:p>
          <a:p>
            <a:r>
              <a:rPr lang="es-AR" dirty="0" smtClean="0"/>
              <a:t>*Brinda habilitaciones y quienes la obtengan, por ser miembros del programa también contarán en el beneficio del 100% de bonificación en el impuesto, durante el primer año y del 50% en el segundo. Facilitando el sostenimiento del emprendimiento. Y pueden ser proveedores de la Municipalidad de La Falda.</a:t>
            </a:r>
          </a:p>
        </p:txBody>
      </p:sp>
      <p:sp>
        <p:nvSpPr>
          <p:cNvPr id="21" name="20 CuadroTexto"/>
          <p:cNvSpPr txBox="1"/>
          <p:nvPr/>
        </p:nvSpPr>
        <p:spPr>
          <a:xfrm>
            <a:off x="6359978" y="6802568"/>
            <a:ext cx="3412672" cy="369332"/>
          </a:xfrm>
          <a:prstGeom prst="rect">
            <a:avLst/>
          </a:prstGeom>
          <a:noFill/>
        </p:spPr>
        <p:txBody>
          <a:bodyPr wrap="square" rtlCol="0">
            <a:spAutoFit/>
          </a:bodyPr>
          <a:lstStyle/>
          <a:p>
            <a:r>
              <a:rPr lang="es-AR" dirty="0" smtClean="0">
                <a:solidFill>
                  <a:schemeClr val="bg1"/>
                </a:solidFill>
              </a:rPr>
              <a:t>Fuente: La Falda Emprende.2022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680562"/>
            <a:ext cx="8456707" cy="471159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05321" y="18355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13" name="12 CuadroTexto"/>
          <p:cNvSpPr txBox="1"/>
          <p:nvPr/>
        </p:nvSpPr>
        <p:spPr>
          <a:xfrm>
            <a:off x="4539343" y="2465614"/>
            <a:ext cx="3526971" cy="400110"/>
          </a:xfrm>
          <a:prstGeom prst="rect">
            <a:avLst/>
          </a:prstGeom>
          <a:noFill/>
        </p:spPr>
        <p:txBody>
          <a:bodyPr wrap="square" rtlCol="0">
            <a:spAutoFit/>
          </a:bodyPr>
          <a:lstStyle/>
          <a:p>
            <a:r>
              <a:rPr lang="es-AR" sz="2000" b="1" dirty="0" smtClean="0"/>
              <a:t>LA FALDA EMPRENDE</a:t>
            </a:r>
            <a:endParaRPr lang="es-AR" sz="2000" b="1" dirty="0"/>
          </a:p>
        </p:txBody>
      </p:sp>
      <p:sp>
        <p:nvSpPr>
          <p:cNvPr id="23" name="22 CuadroTexto"/>
          <p:cNvSpPr txBox="1"/>
          <p:nvPr/>
        </p:nvSpPr>
        <p:spPr>
          <a:xfrm>
            <a:off x="1910443" y="2975392"/>
            <a:ext cx="7756071" cy="2585323"/>
          </a:xfrm>
          <a:prstGeom prst="rect">
            <a:avLst/>
          </a:prstGeom>
          <a:noFill/>
        </p:spPr>
        <p:txBody>
          <a:bodyPr wrap="square" rtlCol="0">
            <a:spAutoFit/>
          </a:bodyPr>
          <a:lstStyle/>
          <a:p>
            <a:endParaRPr lang="es-AR" dirty="0" smtClean="0"/>
          </a:p>
          <a:p>
            <a:r>
              <a:rPr lang="es-AR" dirty="0" smtClean="0"/>
              <a:t>*Articula, con distintos Programas Nacionales, Provinciales y entidades privadas, que capacitan, y financian distintos proyectos de emprendedores, es decir que quien están bajo el Programa La Falda Emprende, tiene acceso a la posibilidad de participar en estos espacios también.</a:t>
            </a:r>
          </a:p>
          <a:p>
            <a:endParaRPr lang="es-AR" dirty="0" smtClean="0"/>
          </a:p>
          <a:p>
            <a:r>
              <a:rPr lang="es-AR" dirty="0" smtClean="0"/>
              <a:t>*Quienes estén bajo programa, pueden hacer uso  gratuito del ESPACIO PRODUCTIVO</a:t>
            </a:r>
          </a:p>
          <a:p>
            <a:pPr>
              <a:buFont typeface="Arial" charset="0"/>
              <a:buChar char="•"/>
            </a:pPr>
            <a:endParaRPr lang="es-AR" dirty="0"/>
          </a:p>
        </p:txBody>
      </p:sp>
      <p:sp>
        <p:nvSpPr>
          <p:cNvPr id="21" name="20 CuadroTexto"/>
          <p:cNvSpPr txBox="1"/>
          <p:nvPr/>
        </p:nvSpPr>
        <p:spPr>
          <a:xfrm>
            <a:off x="5698672" y="6694714"/>
            <a:ext cx="3412672" cy="369332"/>
          </a:xfrm>
          <a:prstGeom prst="rect">
            <a:avLst/>
          </a:prstGeom>
          <a:noFill/>
        </p:spPr>
        <p:txBody>
          <a:bodyPr wrap="square" rtlCol="0">
            <a:spAutoFit/>
          </a:bodyPr>
          <a:lstStyle/>
          <a:p>
            <a:r>
              <a:rPr lang="es-AR" dirty="0" smtClean="0">
                <a:solidFill>
                  <a:schemeClr val="bg1"/>
                </a:solidFill>
              </a:rPr>
              <a:t>Fuente: La Falda Emprende.2022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680562"/>
            <a:ext cx="8365993" cy="46779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05321" y="18355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13" name="12 CuadroTexto"/>
          <p:cNvSpPr txBox="1"/>
          <p:nvPr/>
        </p:nvSpPr>
        <p:spPr>
          <a:xfrm>
            <a:off x="4539343" y="2465614"/>
            <a:ext cx="3526971" cy="400110"/>
          </a:xfrm>
          <a:prstGeom prst="rect">
            <a:avLst/>
          </a:prstGeom>
          <a:noFill/>
        </p:spPr>
        <p:txBody>
          <a:bodyPr wrap="square" rtlCol="0">
            <a:spAutoFit/>
          </a:bodyPr>
          <a:lstStyle/>
          <a:p>
            <a:r>
              <a:rPr lang="es-AR" sz="2000" b="1" dirty="0" smtClean="0"/>
              <a:t>ESPACIO PRODUCTIVO</a:t>
            </a:r>
            <a:endParaRPr lang="es-AR" sz="2000" b="1" dirty="0"/>
          </a:p>
        </p:txBody>
      </p:sp>
      <p:sp>
        <p:nvSpPr>
          <p:cNvPr id="23" name="22 CuadroTexto"/>
          <p:cNvSpPr txBox="1"/>
          <p:nvPr/>
        </p:nvSpPr>
        <p:spPr>
          <a:xfrm>
            <a:off x="1910443" y="2975392"/>
            <a:ext cx="7756071" cy="646331"/>
          </a:xfrm>
          <a:prstGeom prst="rect">
            <a:avLst/>
          </a:prstGeom>
          <a:noFill/>
        </p:spPr>
        <p:txBody>
          <a:bodyPr wrap="square" rtlCol="0">
            <a:spAutoFit/>
          </a:bodyPr>
          <a:lstStyle/>
          <a:p>
            <a:endParaRPr lang="es-AR" dirty="0" smtClean="0"/>
          </a:p>
          <a:p>
            <a:pPr>
              <a:buFont typeface="Arial" charset="0"/>
              <a:buChar char="•"/>
            </a:pPr>
            <a:endParaRPr lang="es-AR" dirty="0"/>
          </a:p>
        </p:txBody>
      </p:sp>
      <p:sp>
        <p:nvSpPr>
          <p:cNvPr id="21" name="20 CuadroTexto"/>
          <p:cNvSpPr txBox="1"/>
          <p:nvPr/>
        </p:nvSpPr>
        <p:spPr>
          <a:xfrm>
            <a:off x="1796143" y="3233057"/>
            <a:ext cx="7968343" cy="923330"/>
          </a:xfrm>
          <a:prstGeom prst="rect">
            <a:avLst/>
          </a:prstGeom>
          <a:noFill/>
        </p:spPr>
        <p:txBody>
          <a:bodyPr wrap="square" rtlCol="0">
            <a:spAutoFit/>
          </a:bodyPr>
          <a:lstStyle/>
          <a:p>
            <a:r>
              <a:rPr lang="es-AR" dirty="0" smtClean="0"/>
              <a:t>*El Espacio Productivo, es un espacio creado para brindar la posibilidad a los emprendedores de contar con un espacio físico donde comercializar sus productos.  </a:t>
            </a:r>
          </a:p>
          <a:p>
            <a:r>
              <a:rPr lang="es-AR" b="1" dirty="0" smtClean="0"/>
              <a:t>Actualmente están participando en el mismo 15 artesanos de nuestra localidad</a:t>
            </a:r>
            <a:endParaRPr lang="es-AR" b="1" dirty="0"/>
          </a:p>
        </p:txBody>
      </p:sp>
      <p:sp>
        <p:nvSpPr>
          <p:cNvPr id="22" name="21 CuadroTexto"/>
          <p:cNvSpPr txBox="1"/>
          <p:nvPr/>
        </p:nvSpPr>
        <p:spPr>
          <a:xfrm>
            <a:off x="6473372" y="6728920"/>
            <a:ext cx="3412672" cy="369332"/>
          </a:xfrm>
          <a:prstGeom prst="rect">
            <a:avLst/>
          </a:prstGeom>
          <a:noFill/>
        </p:spPr>
        <p:txBody>
          <a:bodyPr wrap="square" rtlCol="0">
            <a:spAutoFit/>
          </a:bodyPr>
          <a:lstStyle/>
          <a:p>
            <a:r>
              <a:rPr lang="es-AR" dirty="0" smtClean="0">
                <a:solidFill>
                  <a:schemeClr val="bg1"/>
                </a:solidFill>
              </a:rPr>
              <a:t>Fuente: La Falda Emprende.2022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680562"/>
            <a:ext cx="8583707" cy="484723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910443" y="2011468"/>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23" name="22 CuadroTexto"/>
          <p:cNvSpPr txBox="1"/>
          <p:nvPr/>
        </p:nvSpPr>
        <p:spPr>
          <a:xfrm>
            <a:off x="1910443" y="2975392"/>
            <a:ext cx="7756071" cy="646331"/>
          </a:xfrm>
          <a:prstGeom prst="rect">
            <a:avLst/>
          </a:prstGeom>
          <a:noFill/>
        </p:spPr>
        <p:txBody>
          <a:bodyPr wrap="square" rtlCol="0">
            <a:spAutoFit/>
          </a:bodyPr>
          <a:lstStyle/>
          <a:p>
            <a:endParaRPr lang="es-AR" dirty="0" smtClean="0"/>
          </a:p>
          <a:p>
            <a:pPr>
              <a:buFont typeface="Arial" charset="0"/>
              <a:buChar char="•"/>
            </a:pPr>
            <a:endParaRPr lang="es-AR" dirty="0"/>
          </a:p>
        </p:txBody>
      </p:sp>
      <p:sp>
        <p:nvSpPr>
          <p:cNvPr id="22" name="21 CuadroTexto"/>
          <p:cNvSpPr txBox="1"/>
          <p:nvPr/>
        </p:nvSpPr>
        <p:spPr>
          <a:xfrm>
            <a:off x="4229100" y="2596243"/>
            <a:ext cx="4082143" cy="646331"/>
          </a:xfrm>
          <a:prstGeom prst="rect">
            <a:avLst/>
          </a:prstGeom>
          <a:noFill/>
        </p:spPr>
        <p:txBody>
          <a:bodyPr wrap="square" rtlCol="0">
            <a:spAutoFit/>
          </a:bodyPr>
          <a:lstStyle/>
          <a:p>
            <a:r>
              <a:rPr lang="es-AR" b="1" dirty="0" smtClean="0"/>
              <a:t>PREMOLDEADOS</a:t>
            </a:r>
          </a:p>
          <a:p>
            <a:endParaRPr lang="es-AR" dirty="0"/>
          </a:p>
        </p:txBody>
      </p:sp>
      <p:sp>
        <p:nvSpPr>
          <p:cNvPr id="24" name="23 CuadroTexto"/>
          <p:cNvSpPr txBox="1"/>
          <p:nvPr/>
        </p:nvSpPr>
        <p:spPr>
          <a:xfrm>
            <a:off x="1931602" y="3276749"/>
            <a:ext cx="7128551" cy="1477328"/>
          </a:xfrm>
          <a:prstGeom prst="rect">
            <a:avLst/>
          </a:prstGeom>
          <a:noFill/>
        </p:spPr>
        <p:txBody>
          <a:bodyPr wrap="square" rtlCol="0">
            <a:spAutoFit/>
          </a:bodyPr>
          <a:lstStyle/>
          <a:p>
            <a:r>
              <a:rPr lang="es-AR" dirty="0" smtClean="0"/>
              <a:t>Nuestra fábrica de adoquines “</a:t>
            </a:r>
            <a:r>
              <a:rPr lang="es-AR" dirty="0" err="1" smtClean="0"/>
              <a:t>Premoldeados</a:t>
            </a:r>
            <a:r>
              <a:rPr lang="es-AR" dirty="0" smtClean="0"/>
              <a:t>”, es la única en Punilla. </a:t>
            </a:r>
          </a:p>
          <a:p>
            <a:endParaRPr lang="es-AR" dirty="0"/>
          </a:p>
          <a:p>
            <a:r>
              <a:rPr lang="es-AR" dirty="0" smtClean="0"/>
              <a:t>Ha trabajo genuino a más de 20 familias y la pavimentación a más  de 55 cuadras,  además de la mejora y embellecimiento de lugares públicos tales como plazas, paseos, etc.  </a:t>
            </a:r>
            <a:endParaRPr lang="es-AR" dirty="0"/>
          </a:p>
        </p:txBody>
      </p:sp>
      <p:sp>
        <p:nvSpPr>
          <p:cNvPr id="21" name="20 CuadroTexto"/>
          <p:cNvSpPr txBox="1"/>
          <p:nvPr/>
        </p:nvSpPr>
        <p:spPr>
          <a:xfrm>
            <a:off x="6721928" y="6770811"/>
            <a:ext cx="3722915" cy="369332"/>
          </a:xfrm>
          <a:prstGeom prst="rect">
            <a:avLst/>
          </a:prstGeom>
          <a:noFill/>
        </p:spPr>
        <p:txBody>
          <a:bodyPr wrap="square" rtlCol="0">
            <a:spAutoFit/>
          </a:bodyPr>
          <a:lstStyle/>
          <a:p>
            <a:r>
              <a:rPr lang="es-AR" dirty="0" smtClean="0">
                <a:solidFill>
                  <a:schemeClr val="bg1"/>
                </a:solidFill>
              </a:rPr>
              <a:t>Fuente: Fábrica de adoquines. 2022 </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74883" y="1368667"/>
            <a:ext cx="8593869" cy="516072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2043951" y="1564081"/>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23" name="22 CuadroTexto"/>
          <p:cNvSpPr txBox="1"/>
          <p:nvPr/>
        </p:nvSpPr>
        <p:spPr>
          <a:xfrm>
            <a:off x="1910443" y="2975392"/>
            <a:ext cx="7756071" cy="646331"/>
          </a:xfrm>
          <a:prstGeom prst="rect">
            <a:avLst/>
          </a:prstGeom>
          <a:noFill/>
        </p:spPr>
        <p:txBody>
          <a:bodyPr wrap="square" rtlCol="0">
            <a:spAutoFit/>
          </a:bodyPr>
          <a:lstStyle/>
          <a:p>
            <a:endParaRPr lang="es-AR" dirty="0" smtClean="0"/>
          </a:p>
          <a:p>
            <a:pPr>
              <a:buFont typeface="Arial" charset="0"/>
              <a:buChar char="•"/>
            </a:pPr>
            <a:endParaRPr lang="es-AR" dirty="0"/>
          </a:p>
        </p:txBody>
      </p:sp>
      <p:sp>
        <p:nvSpPr>
          <p:cNvPr id="22" name="21 CuadroTexto"/>
          <p:cNvSpPr txBox="1"/>
          <p:nvPr/>
        </p:nvSpPr>
        <p:spPr>
          <a:xfrm>
            <a:off x="5134429" y="1523166"/>
            <a:ext cx="4082143" cy="369332"/>
          </a:xfrm>
          <a:prstGeom prst="rect">
            <a:avLst/>
          </a:prstGeom>
          <a:noFill/>
        </p:spPr>
        <p:txBody>
          <a:bodyPr wrap="square" rtlCol="0">
            <a:spAutoFit/>
          </a:bodyPr>
          <a:lstStyle/>
          <a:p>
            <a:r>
              <a:rPr lang="es-AR" b="1" dirty="0" smtClean="0"/>
              <a:t>Formaciones Universidad popular</a:t>
            </a:r>
            <a:endParaRPr lang="es-AR" b="1" dirty="0"/>
          </a:p>
        </p:txBody>
      </p:sp>
      <p:graphicFrame>
        <p:nvGraphicFramePr>
          <p:cNvPr id="25" name="24 Tabla"/>
          <p:cNvGraphicFramePr>
            <a:graphicFrameLocks noGrp="1"/>
          </p:cNvGraphicFramePr>
          <p:nvPr>
            <p:extLst>
              <p:ext uri="{D42A27DB-BD31-4B8C-83A1-F6EECF244321}">
                <p14:modId xmlns:p14="http://schemas.microsoft.com/office/powerpoint/2010/main" val="1181178182"/>
              </p:ext>
            </p:extLst>
          </p:nvPr>
        </p:nvGraphicFramePr>
        <p:xfrm>
          <a:off x="1896789" y="2720606"/>
          <a:ext cx="7128934" cy="3179826"/>
        </p:xfrm>
        <a:graphic>
          <a:graphicData uri="http://schemas.openxmlformats.org/drawingml/2006/table">
            <a:tbl>
              <a:tblPr firstRow="1" bandRow="1">
                <a:tableStyleId>{5C22544A-7EE6-4342-B048-85BDC9FD1C3A}</a:tableStyleId>
              </a:tblPr>
              <a:tblGrid>
                <a:gridCol w="3564467">
                  <a:extLst>
                    <a:ext uri="{9D8B030D-6E8A-4147-A177-3AD203B41FA5}">
                      <a16:colId xmlns:a16="http://schemas.microsoft.com/office/drawing/2014/main" val="20000"/>
                    </a:ext>
                  </a:extLst>
                </a:gridCol>
                <a:gridCol w="3564467">
                  <a:extLst>
                    <a:ext uri="{9D8B030D-6E8A-4147-A177-3AD203B41FA5}">
                      <a16:colId xmlns:a16="http://schemas.microsoft.com/office/drawing/2014/main" val="20001"/>
                    </a:ext>
                  </a:extLst>
                </a:gridCol>
              </a:tblGrid>
              <a:tr h="323286">
                <a:tc>
                  <a:txBody>
                    <a:bodyPr/>
                    <a:lstStyle/>
                    <a:p>
                      <a:r>
                        <a:rPr lang="es-AR" dirty="0" smtClean="0"/>
                        <a:t>Año</a:t>
                      </a:r>
                      <a:endParaRPr lang="es-AR" dirty="0"/>
                    </a:p>
                  </a:txBody>
                  <a:tcPr/>
                </a:tc>
                <a:tc>
                  <a:txBody>
                    <a:bodyPr/>
                    <a:lstStyle/>
                    <a:p>
                      <a:r>
                        <a:rPr lang="es-AR" dirty="0" smtClean="0"/>
                        <a:t>Curso</a:t>
                      </a:r>
                      <a:endParaRPr lang="es-AR" dirty="0"/>
                    </a:p>
                  </a:txBody>
                  <a:tcPr/>
                </a:tc>
                <a:extLst>
                  <a:ext uri="{0D108BD9-81ED-4DB2-BD59-A6C34878D82A}">
                    <a16:rowId xmlns:a16="http://schemas.microsoft.com/office/drawing/2014/main" val="10000"/>
                  </a:ext>
                </a:extLst>
              </a:tr>
              <a:tr h="571535">
                <a:tc>
                  <a:txBody>
                    <a:bodyPr/>
                    <a:lstStyle/>
                    <a:p>
                      <a:r>
                        <a:rPr lang="es-AR" dirty="0" smtClean="0"/>
                        <a:t>1er semestre</a:t>
                      </a:r>
                      <a:r>
                        <a:rPr lang="es-AR" baseline="0" dirty="0" smtClean="0"/>
                        <a:t> </a:t>
                      </a:r>
                      <a:r>
                        <a:rPr lang="es-AR" dirty="0" smtClean="0"/>
                        <a:t>2022</a:t>
                      </a:r>
                      <a:endParaRPr lang="es-AR" dirty="0"/>
                    </a:p>
                  </a:txBody>
                  <a:tcPr/>
                </a:tc>
                <a:tc>
                  <a:txBody>
                    <a:bodyPr/>
                    <a:lstStyle/>
                    <a:p>
                      <a:pPr marL="0" marR="0" indent="0" algn="l" defTabSz="1008126" rtl="0" eaLnBrk="1" fontAlgn="auto" latinLnBrk="0" hangingPunct="1">
                        <a:lnSpc>
                          <a:spcPct val="100000"/>
                        </a:lnSpc>
                        <a:spcBef>
                          <a:spcPts val="0"/>
                        </a:spcBef>
                        <a:spcAft>
                          <a:spcPts val="0"/>
                        </a:spcAft>
                        <a:buClrTx/>
                        <a:buSzTx/>
                        <a:buFontTx/>
                        <a:buNone/>
                        <a:tabLst/>
                        <a:defRPr/>
                      </a:pPr>
                      <a:r>
                        <a:rPr lang="es-AR" sz="1985" kern="1200" dirty="0" smtClean="0">
                          <a:solidFill>
                            <a:schemeClr val="dk1"/>
                          </a:solidFill>
                          <a:latin typeface="+mn-lt"/>
                          <a:ea typeface="+mn-ea"/>
                          <a:cs typeface="+mn-cs"/>
                        </a:rPr>
                        <a:t>Redacción</a:t>
                      </a:r>
                      <a:r>
                        <a:rPr lang="es-AR" sz="1985" kern="1200" baseline="0" dirty="0" smtClean="0">
                          <a:solidFill>
                            <a:schemeClr val="dk1"/>
                          </a:solidFill>
                          <a:latin typeface="+mn-lt"/>
                          <a:ea typeface="+mn-ea"/>
                          <a:cs typeface="+mn-cs"/>
                        </a:rPr>
                        <a:t> administrativa</a:t>
                      </a:r>
                      <a:endParaRPr lang="es-AR" sz="1985" kern="1200" dirty="0" smtClean="0">
                        <a:solidFill>
                          <a:schemeClr val="dk1"/>
                        </a:solidFill>
                        <a:latin typeface="+mn-lt"/>
                        <a:ea typeface="+mn-ea"/>
                        <a:cs typeface="+mn-cs"/>
                      </a:endParaRPr>
                    </a:p>
                    <a:p>
                      <a:endParaRPr lang="es-AR" dirty="0"/>
                    </a:p>
                  </a:txBody>
                  <a:tcPr/>
                </a:tc>
                <a:extLst>
                  <a:ext uri="{0D108BD9-81ED-4DB2-BD59-A6C34878D82A}">
                    <a16:rowId xmlns:a16="http://schemas.microsoft.com/office/drawing/2014/main" val="10001"/>
                  </a:ext>
                </a:extLst>
              </a:tr>
              <a:tr h="323286">
                <a:tc>
                  <a:txBody>
                    <a:bodyPr/>
                    <a:lstStyle/>
                    <a:p>
                      <a:endParaRPr lang="es-AR" dirty="0"/>
                    </a:p>
                  </a:txBody>
                  <a:tcPr/>
                </a:tc>
                <a:tc>
                  <a:txBody>
                    <a:bodyPr/>
                    <a:lstStyle/>
                    <a:p>
                      <a:pPr marL="0" marR="0" indent="0" algn="l" defTabSz="1008126" rtl="0" eaLnBrk="1" fontAlgn="auto" latinLnBrk="0" hangingPunct="1">
                        <a:lnSpc>
                          <a:spcPct val="100000"/>
                        </a:lnSpc>
                        <a:spcBef>
                          <a:spcPts val="0"/>
                        </a:spcBef>
                        <a:spcAft>
                          <a:spcPts val="0"/>
                        </a:spcAft>
                        <a:buClrTx/>
                        <a:buSzTx/>
                        <a:buFontTx/>
                        <a:buNone/>
                        <a:tabLst/>
                        <a:defRPr/>
                      </a:pPr>
                      <a:r>
                        <a:rPr lang="es-AR" sz="1985" kern="1200" dirty="0" smtClean="0">
                          <a:solidFill>
                            <a:schemeClr val="dk1"/>
                          </a:solidFill>
                          <a:latin typeface="+mn-lt"/>
                          <a:ea typeface="+mn-ea"/>
                          <a:cs typeface="+mn-cs"/>
                        </a:rPr>
                        <a:t>Inglés</a:t>
                      </a:r>
                      <a:r>
                        <a:rPr lang="es-AR" sz="1985" kern="1200" baseline="0" dirty="0" smtClean="0">
                          <a:solidFill>
                            <a:schemeClr val="dk1"/>
                          </a:solidFill>
                          <a:latin typeface="+mn-lt"/>
                          <a:ea typeface="+mn-ea"/>
                          <a:cs typeface="+mn-cs"/>
                        </a:rPr>
                        <a:t> básico 1 y 2</a:t>
                      </a:r>
                      <a:endParaRPr lang="es-AR" sz="1985" kern="1200" dirty="0" smtClean="0">
                        <a:solidFill>
                          <a:schemeClr val="dk1"/>
                        </a:solidFill>
                        <a:latin typeface="+mn-lt"/>
                        <a:ea typeface="+mn-ea"/>
                        <a:cs typeface="+mn-cs"/>
                      </a:endParaRPr>
                    </a:p>
                    <a:p>
                      <a:endParaRPr lang="es-AR" dirty="0"/>
                    </a:p>
                  </a:txBody>
                  <a:tcPr/>
                </a:tc>
                <a:extLst>
                  <a:ext uri="{0D108BD9-81ED-4DB2-BD59-A6C34878D82A}">
                    <a16:rowId xmlns:a16="http://schemas.microsoft.com/office/drawing/2014/main" val="10002"/>
                  </a:ext>
                </a:extLst>
              </a:tr>
              <a:tr h="323286">
                <a:tc>
                  <a:txBody>
                    <a:bodyPr/>
                    <a:lstStyle/>
                    <a:p>
                      <a:endParaRPr lang="es-AR"/>
                    </a:p>
                  </a:txBody>
                  <a:tcPr/>
                </a:tc>
                <a:tc>
                  <a:txBody>
                    <a:bodyPr/>
                    <a:lstStyle/>
                    <a:p>
                      <a:pPr marL="0" marR="0" indent="0" algn="l" defTabSz="1008126" rtl="0" eaLnBrk="1" fontAlgn="auto" latinLnBrk="0" hangingPunct="1">
                        <a:lnSpc>
                          <a:spcPct val="100000"/>
                        </a:lnSpc>
                        <a:spcBef>
                          <a:spcPts val="0"/>
                        </a:spcBef>
                        <a:spcAft>
                          <a:spcPts val="0"/>
                        </a:spcAft>
                        <a:buClrTx/>
                        <a:buSzTx/>
                        <a:buFontTx/>
                        <a:buNone/>
                        <a:tabLst/>
                        <a:defRPr/>
                      </a:pPr>
                      <a:r>
                        <a:rPr lang="es-AR" sz="1985" kern="1200" dirty="0" smtClean="0">
                          <a:solidFill>
                            <a:schemeClr val="dk1"/>
                          </a:solidFill>
                          <a:latin typeface="+mn-lt"/>
                          <a:ea typeface="+mn-ea"/>
                          <a:cs typeface="+mn-cs"/>
                        </a:rPr>
                        <a:t>Congreso de Ed.</a:t>
                      </a:r>
                      <a:r>
                        <a:rPr lang="es-AR" sz="1985" kern="1200" baseline="0" dirty="0" smtClean="0">
                          <a:solidFill>
                            <a:schemeClr val="dk1"/>
                          </a:solidFill>
                          <a:latin typeface="+mn-lt"/>
                          <a:ea typeface="+mn-ea"/>
                          <a:cs typeface="+mn-cs"/>
                        </a:rPr>
                        <a:t> Física</a:t>
                      </a:r>
                      <a:endParaRPr lang="es-AR" sz="1985" kern="1200" dirty="0" smtClean="0">
                        <a:solidFill>
                          <a:schemeClr val="dk1"/>
                        </a:solidFill>
                        <a:latin typeface="+mn-lt"/>
                        <a:ea typeface="+mn-ea"/>
                        <a:cs typeface="+mn-cs"/>
                      </a:endParaRPr>
                    </a:p>
                    <a:p>
                      <a:endParaRPr lang="es-AR" dirty="0"/>
                    </a:p>
                  </a:txBody>
                  <a:tcPr/>
                </a:tc>
                <a:extLst>
                  <a:ext uri="{0D108BD9-81ED-4DB2-BD59-A6C34878D82A}">
                    <a16:rowId xmlns:a16="http://schemas.microsoft.com/office/drawing/2014/main" val="10003"/>
                  </a:ext>
                </a:extLst>
              </a:tr>
              <a:tr h="323286">
                <a:tc>
                  <a:txBody>
                    <a:bodyPr/>
                    <a:lstStyle/>
                    <a:p>
                      <a:endParaRPr lang="es-AR"/>
                    </a:p>
                  </a:txBody>
                  <a:tcPr/>
                </a:tc>
                <a:tc>
                  <a:txBody>
                    <a:bodyPr/>
                    <a:lstStyle/>
                    <a:p>
                      <a:r>
                        <a:rPr lang="es-AR" dirty="0" smtClean="0"/>
                        <a:t>Elementos</a:t>
                      </a:r>
                      <a:r>
                        <a:rPr lang="es-AR" baseline="0" dirty="0" smtClean="0"/>
                        <a:t> básicos para acceder a las nuevas tecnologías</a:t>
                      </a:r>
                      <a:endParaRPr lang="es-AR" dirty="0"/>
                    </a:p>
                  </a:txBody>
                  <a:tcPr/>
                </a:tc>
                <a:extLst>
                  <a:ext uri="{0D108BD9-81ED-4DB2-BD59-A6C34878D82A}">
                    <a16:rowId xmlns:a16="http://schemas.microsoft.com/office/drawing/2014/main" val="174158295"/>
                  </a:ext>
                </a:extLst>
              </a:tr>
            </a:tbl>
          </a:graphicData>
        </a:graphic>
      </p:graphicFrame>
      <p:sp>
        <p:nvSpPr>
          <p:cNvPr id="24" name="20 CuadroTexto"/>
          <p:cNvSpPr txBox="1"/>
          <p:nvPr/>
        </p:nvSpPr>
        <p:spPr>
          <a:xfrm>
            <a:off x="6995137" y="6938605"/>
            <a:ext cx="3722915" cy="369332"/>
          </a:xfrm>
          <a:prstGeom prst="rect">
            <a:avLst/>
          </a:prstGeom>
          <a:noFill/>
        </p:spPr>
        <p:txBody>
          <a:bodyPr wrap="square" rtlCol="0">
            <a:spAutoFit/>
          </a:bodyPr>
          <a:lstStyle/>
          <a:p>
            <a:r>
              <a:rPr lang="es-AR" dirty="0" smtClean="0">
                <a:solidFill>
                  <a:schemeClr val="bg1"/>
                </a:solidFill>
              </a:rPr>
              <a:t>Fuente: Municipalidad La Falda. 2022 </a:t>
            </a:r>
            <a:endParaRPr lang="es-AR" dirty="0">
              <a:solidFill>
                <a:schemeClr val="bg1"/>
              </a:solidFill>
            </a:endParaRPr>
          </a:p>
        </p:txBody>
      </p:sp>
      <p:sp>
        <p:nvSpPr>
          <p:cNvPr id="27" name="20 CuadroTexto"/>
          <p:cNvSpPr txBox="1"/>
          <p:nvPr/>
        </p:nvSpPr>
        <p:spPr>
          <a:xfrm>
            <a:off x="1876904" y="2052062"/>
            <a:ext cx="7494814" cy="923330"/>
          </a:xfrm>
          <a:prstGeom prst="rect">
            <a:avLst/>
          </a:prstGeom>
          <a:noFill/>
        </p:spPr>
        <p:txBody>
          <a:bodyPr wrap="square" rtlCol="0">
            <a:spAutoFit/>
          </a:bodyPr>
          <a:lstStyle/>
          <a:p>
            <a:pPr algn="ctr"/>
            <a:r>
              <a:rPr lang="es-AR" dirty="0" smtClean="0"/>
              <a:t>Contar con  nuevos espacios de formación para nuestra población es de gran valor. </a:t>
            </a:r>
          </a:p>
          <a:p>
            <a:pPr algn="ctr"/>
            <a:endParaRPr lang="es-AR" dirty="0"/>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680562"/>
            <a:ext cx="8502745" cy="410587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05321" y="18355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23" name="22 CuadroTexto"/>
          <p:cNvSpPr txBox="1"/>
          <p:nvPr/>
        </p:nvSpPr>
        <p:spPr>
          <a:xfrm>
            <a:off x="1910443" y="2975392"/>
            <a:ext cx="7756071" cy="646331"/>
          </a:xfrm>
          <a:prstGeom prst="rect">
            <a:avLst/>
          </a:prstGeom>
          <a:noFill/>
        </p:spPr>
        <p:txBody>
          <a:bodyPr wrap="square" rtlCol="0">
            <a:spAutoFit/>
          </a:bodyPr>
          <a:lstStyle/>
          <a:p>
            <a:endParaRPr lang="es-AR" dirty="0" smtClean="0"/>
          </a:p>
          <a:p>
            <a:pPr>
              <a:buFont typeface="Arial" charset="0"/>
              <a:buChar char="•"/>
            </a:pPr>
            <a:endParaRPr lang="es-AR" dirty="0"/>
          </a:p>
        </p:txBody>
      </p:sp>
      <p:sp>
        <p:nvSpPr>
          <p:cNvPr id="22" name="21 CuadroTexto"/>
          <p:cNvSpPr txBox="1"/>
          <p:nvPr/>
        </p:nvSpPr>
        <p:spPr>
          <a:xfrm>
            <a:off x="4669972" y="1910444"/>
            <a:ext cx="4082143" cy="369332"/>
          </a:xfrm>
          <a:prstGeom prst="rect">
            <a:avLst/>
          </a:prstGeom>
          <a:noFill/>
        </p:spPr>
        <p:txBody>
          <a:bodyPr wrap="square" rtlCol="0">
            <a:spAutoFit/>
          </a:bodyPr>
          <a:lstStyle/>
          <a:p>
            <a:r>
              <a:rPr lang="es-AR" b="1" dirty="0" smtClean="0"/>
              <a:t>Formaciones Universidad popular</a:t>
            </a:r>
            <a:endParaRPr lang="es-AR" b="1" dirty="0"/>
          </a:p>
        </p:txBody>
      </p:sp>
      <p:graphicFrame>
        <p:nvGraphicFramePr>
          <p:cNvPr id="25" name="24 Tabla"/>
          <p:cNvGraphicFramePr>
            <a:graphicFrameLocks noGrp="1"/>
          </p:cNvGraphicFramePr>
          <p:nvPr>
            <p:extLst>
              <p:ext uri="{D42A27DB-BD31-4B8C-83A1-F6EECF244321}">
                <p14:modId xmlns:p14="http://schemas.microsoft.com/office/powerpoint/2010/main" val="3959864160"/>
              </p:ext>
            </p:extLst>
          </p:nvPr>
        </p:nvGraphicFramePr>
        <p:xfrm>
          <a:off x="1896530" y="2481942"/>
          <a:ext cx="7504644" cy="1458312"/>
        </p:xfrm>
        <a:graphic>
          <a:graphicData uri="http://schemas.openxmlformats.org/drawingml/2006/table">
            <a:tbl>
              <a:tblPr firstRow="1" bandRow="1">
                <a:tableStyleId>{5C22544A-7EE6-4342-B048-85BDC9FD1C3A}</a:tableStyleId>
              </a:tblPr>
              <a:tblGrid>
                <a:gridCol w="3752322">
                  <a:extLst>
                    <a:ext uri="{9D8B030D-6E8A-4147-A177-3AD203B41FA5}">
                      <a16:colId xmlns:a16="http://schemas.microsoft.com/office/drawing/2014/main" val="20000"/>
                    </a:ext>
                  </a:extLst>
                </a:gridCol>
                <a:gridCol w="3752322">
                  <a:extLst>
                    <a:ext uri="{9D8B030D-6E8A-4147-A177-3AD203B41FA5}">
                      <a16:colId xmlns:a16="http://schemas.microsoft.com/office/drawing/2014/main" val="20001"/>
                    </a:ext>
                  </a:extLst>
                </a:gridCol>
              </a:tblGrid>
              <a:tr h="459330">
                <a:tc>
                  <a:txBody>
                    <a:bodyPr/>
                    <a:lstStyle/>
                    <a:p>
                      <a:r>
                        <a:rPr lang="es-AR" dirty="0" smtClean="0"/>
                        <a:t>Año</a:t>
                      </a:r>
                      <a:endParaRPr lang="es-AR" dirty="0"/>
                    </a:p>
                  </a:txBody>
                  <a:tcPr/>
                </a:tc>
                <a:tc>
                  <a:txBody>
                    <a:bodyPr/>
                    <a:lstStyle/>
                    <a:p>
                      <a:r>
                        <a:rPr lang="es-AR" dirty="0" smtClean="0"/>
                        <a:t>Curso</a:t>
                      </a:r>
                      <a:endParaRPr lang="es-AR" dirty="0"/>
                    </a:p>
                  </a:txBody>
                  <a:tcPr/>
                </a:tc>
                <a:extLst>
                  <a:ext uri="{0D108BD9-81ED-4DB2-BD59-A6C34878D82A}">
                    <a16:rowId xmlns:a16="http://schemas.microsoft.com/office/drawing/2014/main" val="10000"/>
                  </a:ext>
                </a:extLst>
              </a:tr>
              <a:tr h="571535">
                <a:tc>
                  <a:txBody>
                    <a:bodyPr/>
                    <a:lstStyle/>
                    <a:p>
                      <a:r>
                        <a:rPr lang="es-AR" dirty="0" smtClean="0"/>
                        <a:t> 1er semestre</a:t>
                      </a:r>
                      <a:r>
                        <a:rPr lang="es-AR" baseline="0" dirty="0" smtClean="0"/>
                        <a:t> </a:t>
                      </a:r>
                      <a:r>
                        <a:rPr lang="es-AR" dirty="0" smtClean="0"/>
                        <a:t>2022</a:t>
                      </a:r>
                      <a:endParaRPr lang="es-AR" dirty="0"/>
                    </a:p>
                  </a:txBody>
                  <a:tcPr/>
                </a:tc>
                <a:tc>
                  <a:txBody>
                    <a:bodyPr/>
                    <a:lstStyle/>
                    <a:p>
                      <a:r>
                        <a:rPr lang="es-AR" dirty="0" smtClean="0"/>
                        <a:t>Futbol</a:t>
                      </a:r>
                      <a:r>
                        <a:rPr lang="es-AR" baseline="0" dirty="0" smtClean="0"/>
                        <a:t> formativo, la importancia  del deporte en el crecimiento y desarrollo de los niños/as</a:t>
                      </a:r>
                      <a:endParaRPr lang="es-AR" dirty="0"/>
                    </a:p>
                  </a:txBody>
                  <a:tcPr/>
                </a:tc>
                <a:extLst>
                  <a:ext uri="{0D108BD9-81ED-4DB2-BD59-A6C34878D82A}">
                    <a16:rowId xmlns:a16="http://schemas.microsoft.com/office/drawing/2014/main" val="10001"/>
                  </a:ext>
                </a:extLst>
              </a:tr>
            </a:tbl>
          </a:graphicData>
        </a:graphic>
      </p:graphicFrame>
      <p:sp>
        <p:nvSpPr>
          <p:cNvPr id="21" name="20 CuadroTexto"/>
          <p:cNvSpPr txBox="1"/>
          <p:nvPr/>
        </p:nvSpPr>
        <p:spPr>
          <a:xfrm>
            <a:off x="6995137" y="6938605"/>
            <a:ext cx="3722915" cy="369332"/>
          </a:xfrm>
          <a:prstGeom prst="rect">
            <a:avLst/>
          </a:prstGeom>
          <a:noFill/>
        </p:spPr>
        <p:txBody>
          <a:bodyPr wrap="square" rtlCol="0">
            <a:spAutoFit/>
          </a:bodyPr>
          <a:lstStyle/>
          <a:p>
            <a:r>
              <a:rPr lang="es-AR" dirty="0" smtClean="0">
                <a:solidFill>
                  <a:schemeClr val="bg1"/>
                </a:solidFill>
              </a:rPr>
              <a:t>Fuente: Municipalidad La Falda. 2022 </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680562"/>
            <a:ext cx="8570259" cy="561190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19" name="18 CuadroTexto"/>
          <p:cNvSpPr txBox="1"/>
          <p:nvPr/>
        </p:nvSpPr>
        <p:spPr>
          <a:xfrm>
            <a:off x="1605321" y="1835524"/>
            <a:ext cx="7924801" cy="584775"/>
          </a:xfrm>
          <a:prstGeom prst="rect">
            <a:avLst/>
          </a:prstGeom>
          <a:noFill/>
        </p:spPr>
        <p:txBody>
          <a:bodyPr wrap="square" rtlCol="0">
            <a:spAutoFit/>
          </a:bodyPr>
          <a:lstStyle/>
          <a:p>
            <a:r>
              <a:rPr lang="es-AR" sz="3200" b="1" dirty="0" smtClean="0">
                <a:solidFill>
                  <a:srgbClr val="002060"/>
                </a:solidFill>
              </a:rPr>
              <a:t>DEBILIDADES</a:t>
            </a:r>
          </a:p>
        </p:txBody>
      </p:sp>
      <p:grpSp>
        <p:nvGrpSpPr>
          <p:cNvPr id="2" name="Grupo 18"/>
          <p:cNvGrpSpPr/>
          <p:nvPr/>
        </p:nvGrpSpPr>
        <p:grpSpPr>
          <a:xfrm>
            <a:off x="361546" y="455510"/>
            <a:ext cx="9815636" cy="851869"/>
            <a:chOff x="666180" y="5946362"/>
            <a:chExt cx="9361040" cy="930613"/>
          </a:xfrm>
        </p:grpSpPr>
        <p:sp>
          <p:nvSpPr>
            <p:cNvPr id="14" name="Rectángulo redondeado 19"/>
            <p:cNvSpPr/>
            <p:nvPr/>
          </p:nvSpPr>
          <p:spPr bwMode="auto">
            <a:xfrm>
              <a:off x="1098228" y="5995530"/>
              <a:ext cx="8928992" cy="838841"/>
            </a:xfrm>
            <a:prstGeom prst="roundRect">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Socio- Económico</a:t>
              </a:r>
            </a:p>
          </p:txBody>
        </p:sp>
        <p:sp>
          <p:nvSpPr>
            <p:cNvPr id="15" name="Elipse 20"/>
            <p:cNvSpPr/>
            <p:nvPr/>
          </p:nvSpPr>
          <p:spPr bwMode="auto">
            <a:xfrm>
              <a:off x="737766" y="598215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6" name="Elipse 21"/>
            <p:cNvSpPr/>
            <p:nvPr/>
          </p:nvSpPr>
          <p:spPr bwMode="auto">
            <a:xfrm>
              <a:off x="666180" y="5946362"/>
              <a:ext cx="894820" cy="894820"/>
            </a:xfrm>
            <a:prstGeom prst="ellipse">
              <a:avLst/>
            </a:prstGeom>
            <a:solidFill>
              <a:srgbClr val="EDAC5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17"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8417"/>
            <a:ext cx="1440000" cy="1440000"/>
          </a:xfrm>
          <a:prstGeom prst="rect">
            <a:avLst/>
          </a:prstGeom>
        </p:spPr>
      </p:pic>
      <p:pic>
        <p:nvPicPr>
          <p:cNvPr id="18"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1060"/>
            <a:ext cx="1023560" cy="1023560"/>
          </a:xfrm>
          <a:prstGeom prst="rect">
            <a:avLst/>
          </a:prstGeom>
        </p:spPr>
      </p:pic>
      <p:pic>
        <p:nvPicPr>
          <p:cNvPr id="2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10519"/>
            <a:ext cx="937979" cy="937979"/>
          </a:xfrm>
          <a:prstGeom prst="rect">
            <a:avLst/>
          </a:prstGeom>
        </p:spPr>
      </p:pic>
      <p:pic>
        <p:nvPicPr>
          <p:cNvPr id="26"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58187"/>
            <a:ext cx="1000306" cy="1000306"/>
          </a:xfrm>
          <a:prstGeom prst="rect">
            <a:avLst/>
          </a:prstGeom>
        </p:spPr>
      </p:pic>
      <p:pic>
        <p:nvPicPr>
          <p:cNvPr id="30"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92158"/>
            <a:ext cx="918094" cy="918094"/>
          </a:xfrm>
          <a:prstGeom prst="rect">
            <a:avLst/>
          </a:prstGeom>
        </p:spPr>
      </p:pic>
      <p:sp>
        <p:nvSpPr>
          <p:cNvPr id="23" name="22 CuadroTexto"/>
          <p:cNvSpPr txBox="1"/>
          <p:nvPr/>
        </p:nvSpPr>
        <p:spPr>
          <a:xfrm>
            <a:off x="1910443" y="2975392"/>
            <a:ext cx="7756071" cy="646331"/>
          </a:xfrm>
          <a:prstGeom prst="rect">
            <a:avLst/>
          </a:prstGeom>
          <a:noFill/>
        </p:spPr>
        <p:txBody>
          <a:bodyPr wrap="square" rtlCol="0">
            <a:spAutoFit/>
          </a:bodyPr>
          <a:lstStyle/>
          <a:p>
            <a:endParaRPr lang="es-AR" dirty="0" smtClean="0"/>
          </a:p>
          <a:p>
            <a:pPr>
              <a:buFont typeface="Arial" charset="0"/>
              <a:buChar char="•"/>
            </a:pPr>
            <a:endParaRPr lang="es-AR" dirty="0"/>
          </a:p>
        </p:txBody>
      </p:sp>
      <p:sp>
        <p:nvSpPr>
          <p:cNvPr id="22" name="21 CuadroTexto"/>
          <p:cNvSpPr txBox="1"/>
          <p:nvPr/>
        </p:nvSpPr>
        <p:spPr>
          <a:xfrm>
            <a:off x="4229100" y="2596243"/>
            <a:ext cx="4082143" cy="369332"/>
          </a:xfrm>
          <a:prstGeom prst="rect">
            <a:avLst/>
          </a:prstGeom>
          <a:noFill/>
        </p:spPr>
        <p:txBody>
          <a:bodyPr wrap="square" rtlCol="0">
            <a:spAutoFit/>
          </a:bodyPr>
          <a:lstStyle/>
          <a:p>
            <a:endParaRPr lang="es-AR" dirty="0"/>
          </a:p>
        </p:txBody>
      </p:sp>
      <p:sp>
        <p:nvSpPr>
          <p:cNvPr id="21" name="20 CuadroTexto"/>
          <p:cNvSpPr txBox="1"/>
          <p:nvPr/>
        </p:nvSpPr>
        <p:spPr>
          <a:xfrm>
            <a:off x="2171700" y="2710543"/>
            <a:ext cx="6515100" cy="2585323"/>
          </a:xfrm>
          <a:prstGeom prst="rect">
            <a:avLst/>
          </a:prstGeom>
          <a:noFill/>
        </p:spPr>
        <p:txBody>
          <a:bodyPr wrap="square" rtlCol="0">
            <a:spAutoFit/>
          </a:bodyPr>
          <a:lstStyle/>
          <a:p>
            <a:r>
              <a:rPr lang="es-AR" b="1" dirty="0" smtClean="0"/>
              <a:t>AUSENCIA DE INDICADORES DE EDUCACIÓN</a:t>
            </a:r>
            <a:r>
              <a:rPr lang="es-AR" dirty="0" smtClean="0"/>
              <a:t>:</a:t>
            </a:r>
          </a:p>
          <a:p>
            <a:endParaRPr lang="es-AR" dirty="0" smtClean="0"/>
          </a:p>
          <a:p>
            <a:r>
              <a:rPr lang="es-AR" dirty="0" smtClean="0"/>
              <a:t>*Tasa neta de escolarización (nivel primario y secundario)</a:t>
            </a:r>
          </a:p>
          <a:p>
            <a:endParaRPr lang="es-AR" dirty="0" smtClean="0"/>
          </a:p>
          <a:p>
            <a:r>
              <a:rPr lang="es-AR" dirty="0" smtClean="0"/>
              <a:t>*Tasa de promoción efectiva(nivel primario y secundario)</a:t>
            </a:r>
          </a:p>
          <a:p>
            <a:endParaRPr lang="es-AR" dirty="0" smtClean="0"/>
          </a:p>
          <a:p>
            <a:r>
              <a:rPr lang="es-AR" dirty="0" smtClean="0"/>
              <a:t>*Tasa de repitencia (nivel primario y secundario)</a:t>
            </a:r>
          </a:p>
          <a:p>
            <a:endParaRPr lang="es-AR" dirty="0" smtClean="0"/>
          </a:p>
          <a:p>
            <a:r>
              <a:rPr lang="es-AR" dirty="0" smtClean="0"/>
              <a:t>*Tasa de abandono  interanual (nivel primario y secundario)</a:t>
            </a:r>
            <a:endParaRPr lang="es-AR" dirty="0"/>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4" y="1631577"/>
            <a:ext cx="8512200" cy="549996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03293" y="1721224"/>
            <a:ext cx="7924801" cy="584775"/>
          </a:xfrm>
          <a:prstGeom prst="rect">
            <a:avLst/>
          </a:prstGeom>
          <a:noFill/>
        </p:spPr>
        <p:txBody>
          <a:bodyPr wrap="square" rtlCol="0">
            <a:spAutoFit/>
          </a:bodyPr>
          <a:lstStyle/>
          <a:p>
            <a:r>
              <a:rPr lang="es-AR" sz="3200" b="1" dirty="0" smtClean="0">
                <a:solidFill>
                  <a:srgbClr val="002060"/>
                </a:solidFill>
              </a:rPr>
              <a:t>FORTALEZAS</a:t>
            </a: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4" name="13 CuadroTexto"/>
          <p:cNvSpPr txBox="1"/>
          <p:nvPr/>
        </p:nvSpPr>
        <p:spPr>
          <a:xfrm>
            <a:off x="1769205" y="2240273"/>
            <a:ext cx="8141488" cy="6186309"/>
          </a:xfrm>
          <a:prstGeom prst="rect">
            <a:avLst/>
          </a:prstGeom>
          <a:noFill/>
        </p:spPr>
        <p:txBody>
          <a:bodyPr wrap="square" rtlCol="0">
            <a:spAutoFit/>
          </a:bodyPr>
          <a:lstStyle/>
          <a:p>
            <a:pPr algn="ctr"/>
            <a:r>
              <a:rPr lang="es-AR" b="1" dirty="0" smtClean="0"/>
              <a:t>Se destaca el gran trabajo que se realiza en este determinante, el cual se encuentra atravesado por múltiples áreas y espacios de trabajo, los cuales, cada uno desde su especialización y aporte, promueve y asiste  en pos de una mejor calidad de vida, entendida esta última, desde una mirada integral y multifocal. </a:t>
            </a:r>
          </a:p>
          <a:p>
            <a:endParaRPr lang="es-AR" dirty="0"/>
          </a:p>
          <a:p>
            <a:r>
              <a:rPr lang="es-AR" dirty="0" smtClean="0"/>
              <a:t>*Contamos con la implementación de actividades físicas y culturales, para potenciar un desarrollo saludable integral, a partir de mejorar la salud física, mediante la actividad, y también a través de los espacios culturales, donde la gente aprende y  despliega sus capacidades, además de vincularse y generar redes que optimizan el desarrollo. </a:t>
            </a:r>
          </a:p>
          <a:p>
            <a:endParaRPr lang="es-AR" dirty="0" smtClean="0"/>
          </a:p>
          <a:p>
            <a:r>
              <a:rPr lang="es-AR" dirty="0" smtClean="0"/>
              <a:t>*La Falda Municipio Saludable.</a:t>
            </a:r>
          </a:p>
          <a:p>
            <a:endParaRPr lang="es-AR" dirty="0"/>
          </a:p>
          <a:p>
            <a:r>
              <a:rPr lang="es-AR" dirty="0" smtClean="0"/>
              <a:t>*La RAAC</a:t>
            </a:r>
          </a:p>
          <a:p>
            <a:endParaRPr lang="es-AR" dirty="0"/>
          </a:p>
          <a:p>
            <a:r>
              <a:rPr lang="es-AR" dirty="0" smtClean="0"/>
              <a:t>*Área de Genero</a:t>
            </a:r>
            <a:endParaRPr lang="es-AR" dirty="0"/>
          </a:p>
          <a:p>
            <a:endParaRPr lang="es-AR" dirty="0" smtClean="0"/>
          </a:p>
          <a:p>
            <a:endParaRPr lang="es-AR" dirty="0" smtClean="0"/>
          </a:p>
          <a:p>
            <a:endParaRPr lang="es-AR" dirty="0" smtClean="0"/>
          </a:p>
          <a:p>
            <a:endParaRPr lang="es-AR" dirty="0" smtClean="0"/>
          </a:p>
          <a:p>
            <a:endParaRPr lang="es-AR" dirty="0" smtClean="0"/>
          </a:p>
          <a:p>
            <a:endParaRPr lang="es-AR" dirty="0"/>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6871" y="215153"/>
            <a:ext cx="9359152" cy="769441"/>
          </a:xfrm>
          <a:prstGeom prst="rect">
            <a:avLst/>
          </a:prstGeom>
          <a:noFill/>
        </p:spPr>
        <p:txBody>
          <a:bodyPr wrap="square" rtlCol="0">
            <a:spAutoFit/>
          </a:bodyPr>
          <a:lstStyle/>
          <a:p>
            <a:r>
              <a:rPr lang="es-AR" sz="4400" b="1" dirty="0" smtClean="0">
                <a:solidFill>
                  <a:schemeClr val="bg1"/>
                </a:solidFill>
                <a:latin typeface="Monotype Corsiva" pitchFamily="66" charset="0"/>
                <a:cs typeface="Aharoni" pitchFamily="2" charset="-79"/>
              </a:rPr>
              <a:t>¿Qué es l a sala de situación?</a:t>
            </a:r>
          </a:p>
        </p:txBody>
      </p:sp>
      <p:sp>
        <p:nvSpPr>
          <p:cNvPr id="3" name="2 Rectángulo"/>
          <p:cNvSpPr/>
          <p:nvPr/>
        </p:nvSpPr>
        <p:spPr>
          <a:xfrm>
            <a:off x="1531471" y="1159510"/>
            <a:ext cx="8749552" cy="6401753"/>
          </a:xfrm>
          <a:prstGeom prst="rect">
            <a:avLst/>
          </a:prstGeom>
        </p:spPr>
        <p:txBody>
          <a:bodyPr wrap="square">
            <a:spAutoFit/>
          </a:bodyPr>
          <a:lstStyle/>
          <a:p>
            <a:r>
              <a:rPr lang="es-AR" sz="2800" dirty="0" smtClean="0">
                <a:solidFill>
                  <a:schemeClr val="bg1"/>
                </a:solidFill>
              </a:rPr>
              <a:t>La sala de situación local brinda información teniendo en cuenta  los determinantes de salud </a:t>
            </a:r>
          </a:p>
          <a:p>
            <a:endParaRPr lang="es-AR" dirty="0" smtClean="0"/>
          </a:p>
          <a:p>
            <a:r>
              <a:rPr lang="es-AR" sz="2800" dirty="0" smtClean="0">
                <a:solidFill>
                  <a:schemeClr val="bg1"/>
                </a:solidFill>
              </a:rPr>
              <a:t>Es una gran herramienta de fortalecimiento institucional y por sobre todo de gestión política pública</a:t>
            </a:r>
          </a:p>
          <a:p>
            <a:endParaRPr lang="es-AR" sz="2800" dirty="0" smtClean="0">
              <a:solidFill>
                <a:schemeClr val="bg1"/>
              </a:solidFill>
            </a:endParaRPr>
          </a:p>
          <a:p>
            <a:r>
              <a:rPr lang="es-AR" sz="2800" dirty="0" smtClean="0">
                <a:solidFill>
                  <a:schemeClr val="bg1"/>
                </a:solidFill>
              </a:rPr>
              <a:t>Con los datos obtenidos, se podrán observar y analizar tanto las fortalezas como las debilidades.</a:t>
            </a:r>
          </a:p>
          <a:p>
            <a:endParaRPr lang="es-AR" sz="2800" dirty="0" smtClean="0">
              <a:solidFill>
                <a:schemeClr val="bg1"/>
              </a:solidFill>
            </a:endParaRPr>
          </a:p>
          <a:p>
            <a:r>
              <a:rPr lang="es-AR" sz="2800" dirty="0" smtClean="0">
                <a:solidFill>
                  <a:schemeClr val="bg1"/>
                </a:solidFill>
              </a:rPr>
              <a:t>Para luego  generar acciones que permitan  fortalecer los aspectos positivos y mejorar los negativos.</a:t>
            </a:r>
          </a:p>
          <a:p>
            <a:endParaRPr lang="es-AR" sz="2800" dirty="0" smtClean="0">
              <a:solidFill>
                <a:schemeClr val="bg1"/>
              </a:solidFill>
            </a:endParaRPr>
          </a:p>
          <a:p>
            <a:r>
              <a:rPr lang="es-AR" sz="2800" dirty="0" smtClean="0">
                <a:solidFill>
                  <a:schemeClr val="bg1"/>
                </a:solidFill>
              </a:rPr>
              <a:t>Teniendo muy claro que el objetivo principal del programa es la reducción de la brecha de inequidad y mejorar la calidad de vida de toda la comunidad.</a:t>
            </a:r>
          </a:p>
        </p:txBody>
      </p:sp>
      <p:sp>
        <p:nvSpPr>
          <p:cNvPr id="6" name="5 Abrir llave"/>
          <p:cNvSpPr/>
          <p:nvPr/>
        </p:nvSpPr>
        <p:spPr>
          <a:xfrm>
            <a:off x="627529" y="1290917"/>
            <a:ext cx="699247" cy="5880847"/>
          </a:xfrm>
          <a:prstGeom prst="leftBrace">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4" y="1631577"/>
            <a:ext cx="8409184" cy="486719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03293" y="1721224"/>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graphicFrame>
        <p:nvGraphicFramePr>
          <p:cNvPr id="13" name="12 Tabla"/>
          <p:cNvGraphicFramePr>
            <a:graphicFrameLocks noGrp="1"/>
          </p:cNvGraphicFramePr>
          <p:nvPr/>
        </p:nvGraphicFramePr>
        <p:xfrm>
          <a:off x="1912862" y="2792188"/>
          <a:ext cx="7128933" cy="3478264"/>
        </p:xfrm>
        <a:graphic>
          <a:graphicData uri="http://schemas.openxmlformats.org/drawingml/2006/table">
            <a:tbl>
              <a:tblPr firstRow="1" bandRow="1">
                <a:tableStyleId>{5C22544A-7EE6-4342-B048-85BDC9FD1C3A}</a:tableStyleId>
              </a:tblPr>
              <a:tblGrid>
                <a:gridCol w="2376311">
                  <a:extLst>
                    <a:ext uri="{9D8B030D-6E8A-4147-A177-3AD203B41FA5}">
                      <a16:colId xmlns:a16="http://schemas.microsoft.com/office/drawing/2014/main" val="20000"/>
                    </a:ext>
                  </a:extLst>
                </a:gridCol>
                <a:gridCol w="2376311">
                  <a:extLst>
                    <a:ext uri="{9D8B030D-6E8A-4147-A177-3AD203B41FA5}">
                      <a16:colId xmlns:a16="http://schemas.microsoft.com/office/drawing/2014/main" val="20001"/>
                    </a:ext>
                  </a:extLst>
                </a:gridCol>
                <a:gridCol w="2376311">
                  <a:extLst>
                    <a:ext uri="{9D8B030D-6E8A-4147-A177-3AD203B41FA5}">
                      <a16:colId xmlns:a16="http://schemas.microsoft.com/office/drawing/2014/main" val="20002"/>
                    </a:ext>
                  </a:extLst>
                </a:gridCol>
              </a:tblGrid>
              <a:tr h="434783">
                <a:tc>
                  <a:txBody>
                    <a:bodyPr/>
                    <a:lstStyle/>
                    <a:p>
                      <a:pPr algn="ctr"/>
                      <a:r>
                        <a:rPr lang="es-AR" dirty="0" smtClean="0"/>
                        <a:t>Plaza Saludable</a:t>
                      </a:r>
                      <a:endParaRPr lang="es-AR" dirty="0"/>
                    </a:p>
                  </a:txBody>
                  <a:tcPr/>
                </a:tc>
                <a:tc>
                  <a:txBody>
                    <a:bodyPr/>
                    <a:lstStyle/>
                    <a:p>
                      <a:pPr algn="ctr"/>
                      <a:r>
                        <a:rPr lang="es-AR" dirty="0" smtClean="0"/>
                        <a:t>Cantidad de Juegos</a:t>
                      </a:r>
                      <a:endParaRPr lang="es-AR" dirty="0"/>
                    </a:p>
                  </a:txBody>
                  <a:tcPr/>
                </a:tc>
                <a:tc>
                  <a:txBody>
                    <a:bodyPr/>
                    <a:lstStyle/>
                    <a:p>
                      <a:pPr algn="ctr"/>
                      <a:r>
                        <a:rPr lang="es-AR" dirty="0" smtClean="0"/>
                        <a:t>Bebederos</a:t>
                      </a:r>
                      <a:endParaRPr lang="es-AR" dirty="0"/>
                    </a:p>
                  </a:txBody>
                  <a:tcPr/>
                </a:tc>
                <a:extLst>
                  <a:ext uri="{0D108BD9-81ED-4DB2-BD59-A6C34878D82A}">
                    <a16:rowId xmlns:a16="http://schemas.microsoft.com/office/drawing/2014/main" val="10000"/>
                  </a:ext>
                </a:extLst>
              </a:tr>
              <a:tr h="434783">
                <a:tc>
                  <a:txBody>
                    <a:bodyPr/>
                    <a:lstStyle/>
                    <a:p>
                      <a:r>
                        <a:rPr lang="es-AR" dirty="0" smtClean="0"/>
                        <a:t>Bella Vista</a:t>
                      </a:r>
                      <a:endParaRPr lang="es-AR" dirty="0"/>
                    </a:p>
                  </a:txBody>
                  <a:tcPr/>
                </a:tc>
                <a:tc>
                  <a:txBody>
                    <a:bodyPr/>
                    <a:lstStyle/>
                    <a:p>
                      <a:pPr algn="ctr"/>
                      <a:r>
                        <a:rPr lang="es-AR" dirty="0" smtClean="0"/>
                        <a:t>5</a:t>
                      </a:r>
                      <a:endParaRPr lang="es-AR" dirty="0"/>
                    </a:p>
                  </a:txBody>
                  <a:tcPr/>
                </a:tc>
                <a:tc>
                  <a:txBody>
                    <a:bodyPr/>
                    <a:lstStyle/>
                    <a:p>
                      <a:pPr algn="ctr"/>
                      <a:r>
                        <a:rPr lang="es-AR" dirty="0" smtClean="0"/>
                        <a:t>-</a:t>
                      </a:r>
                      <a:endParaRPr lang="es-AR" dirty="0"/>
                    </a:p>
                  </a:txBody>
                  <a:tcPr/>
                </a:tc>
                <a:extLst>
                  <a:ext uri="{0D108BD9-81ED-4DB2-BD59-A6C34878D82A}">
                    <a16:rowId xmlns:a16="http://schemas.microsoft.com/office/drawing/2014/main" val="10001"/>
                  </a:ext>
                </a:extLst>
              </a:tr>
              <a:tr h="434783">
                <a:tc>
                  <a:txBody>
                    <a:bodyPr/>
                    <a:lstStyle/>
                    <a:p>
                      <a:r>
                        <a:rPr lang="es-AR" dirty="0" smtClean="0"/>
                        <a:t>Dominador</a:t>
                      </a:r>
                      <a:endParaRPr lang="es-AR" dirty="0"/>
                    </a:p>
                  </a:txBody>
                  <a:tcPr/>
                </a:tc>
                <a:tc>
                  <a:txBody>
                    <a:bodyPr/>
                    <a:lstStyle/>
                    <a:p>
                      <a:pPr algn="ctr"/>
                      <a:r>
                        <a:rPr lang="es-AR" dirty="0" smtClean="0"/>
                        <a:t>4</a:t>
                      </a:r>
                      <a:endParaRPr lang="es-AR" dirty="0"/>
                    </a:p>
                  </a:txBody>
                  <a:tcPr/>
                </a:tc>
                <a:tc>
                  <a:txBody>
                    <a:bodyPr/>
                    <a:lstStyle/>
                    <a:p>
                      <a:pPr algn="ctr"/>
                      <a:r>
                        <a:rPr lang="es-AR" dirty="0" smtClean="0"/>
                        <a:t>-</a:t>
                      </a:r>
                      <a:endParaRPr lang="es-AR" dirty="0"/>
                    </a:p>
                  </a:txBody>
                  <a:tcPr/>
                </a:tc>
                <a:extLst>
                  <a:ext uri="{0D108BD9-81ED-4DB2-BD59-A6C34878D82A}">
                    <a16:rowId xmlns:a16="http://schemas.microsoft.com/office/drawing/2014/main" val="10002"/>
                  </a:ext>
                </a:extLst>
              </a:tr>
              <a:tr h="434783">
                <a:tc>
                  <a:txBody>
                    <a:bodyPr/>
                    <a:lstStyle/>
                    <a:p>
                      <a:r>
                        <a:rPr lang="es-AR" dirty="0" smtClean="0"/>
                        <a:t>Retiro</a:t>
                      </a:r>
                      <a:r>
                        <a:rPr lang="es-AR" baseline="0" dirty="0" smtClean="0"/>
                        <a:t> </a:t>
                      </a:r>
                      <a:r>
                        <a:rPr lang="es-AR" baseline="0" dirty="0" err="1" smtClean="0"/>
                        <a:t>Betania</a:t>
                      </a:r>
                      <a:endParaRPr lang="es-AR" dirty="0"/>
                    </a:p>
                  </a:txBody>
                  <a:tcPr/>
                </a:tc>
                <a:tc>
                  <a:txBody>
                    <a:bodyPr/>
                    <a:lstStyle/>
                    <a:p>
                      <a:pPr algn="ctr"/>
                      <a:r>
                        <a:rPr lang="es-AR" dirty="0" smtClean="0"/>
                        <a:t>4</a:t>
                      </a:r>
                      <a:endParaRPr lang="es-AR" dirty="0"/>
                    </a:p>
                  </a:txBody>
                  <a:tcPr/>
                </a:tc>
                <a:tc>
                  <a:txBody>
                    <a:bodyPr/>
                    <a:lstStyle/>
                    <a:p>
                      <a:pPr algn="ctr"/>
                      <a:r>
                        <a:rPr lang="es-AR" dirty="0" smtClean="0"/>
                        <a:t>-</a:t>
                      </a:r>
                      <a:endParaRPr lang="es-AR" dirty="0"/>
                    </a:p>
                  </a:txBody>
                  <a:tcPr/>
                </a:tc>
                <a:extLst>
                  <a:ext uri="{0D108BD9-81ED-4DB2-BD59-A6C34878D82A}">
                    <a16:rowId xmlns:a16="http://schemas.microsoft.com/office/drawing/2014/main" val="10003"/>
                  </a:ext>
                </a:extLst>
              </a:tr>
              <a:tr h="434783">
                <a:tc>
                  <a:txBody>
                    <a:bodyPr/>
                    <a:lstStyle/>
                    <a:p>
                      <a:r>
                        <a:rPr lang="es-AR" dirty="0" smtClean="0"/>
                        <a:t>Alto del Gigante</a:t>
                      </a:r>
                      <a:endParaRPr lang="es-AR" dirty="0"/>
                    </a:p>
                  </a:txBody>
                  <a:tcPr/>
                </a:tc>
                <a:tc>
                  <a:txBody>
                    <a:bodyPr/>
                    <a:lstStyle/>
                    <a:p>
                      <a:pPr algn="ctr"/>
                      <a:r>
                        <a:rPr lang="es-AR" dirty="0" smtClean="0"/>
                        <a:t>6</a:t>
                      </a:r>
                      <a:endParaRPr lang="es-AR" dirty="0"/>
                    </a:p>
                  </a:txBody>
                  <a:tcPr/>
                </a:tc>
                <a:tc>
                  <a:txBody>
                    <a:bodyPr/>
                    <a:lstStyle/>
                    <a:p>
                      <a:pPr algn="ctr"/>
                      <a:r>
                        <a:rPr lang="es-AR" dirty="0" smtClean="0"/>
                        <a:t>-</a:t>
                      </a:r>
                      <a:endParaRPr lang="es-AR" dirty="0"/>
                    </a:p>
                  </a:txBody>
                  <a:tcPr/>
                </a:tc>
                <a:extLst>
                  <a:ext uri="{0D108BD9-81ED-4DB2-BD59-A6C34878D82A}">
                    <a16:rowId xmlns:a16="http://schemas.microsoft.com/office/drawing/2014/main" val="10004"/>
                  </a:ext>
                </a:extLst>
              </a:tr>
              <a:tr h="434783">
                <a:tc>
                  <a:txBody>
                    <a:bodyPr/>
                    <a:lstStyle/>
                    <a:p>
                      <a:r>
                        <a:rPr lang="es-AR" dirty="0" smtClean="0"/>
                        <a:t>Kennedy</a:t>
                      </a:r>
                      <a:endParaRPr lang="es-AR" dirty="0"/>
                    </a:p>
                  </a:txBody>
                  <a:tcPr/>
                </a:tc>
                <a:tc>
                  <a:txBody>
                    <a:bodyPr/>
                    <a:lstStyle/>
                    <a:p>
                      <a:pPr algn="ctr"/>
                      <a:r>
                        <a:rPr lang="es-AR" dirty="0" smtClean="0"/>
                        <a:t>9</a:t>
                      </a:r>
                      <a:r>
                        <a:rPr lang="es-AR" baseline="0" dirty="0" smtClean="0"/>
                        <a:t> más 4 de calistenia</a:t>
                      </a:r>
                      <a:endParaRPr lang="es-AR" dirty="0"/>
                    </a:p>
                  </a:txBody>
                  <a:tcPr/>
                </a:tc>
                <a:tc>
                  <a:txBody>
                    <a:bodyPr/>
                    <a:lstStyle/>
                    <a:p>
                      <a:pPr algn="ctr"/>
                      <a:r>
                        <a:rPr lang="es-AR" dirty="0" smtClean="0"/>
                        <a:t>1</a:t>
                      </a:r>
                      <a:endParaRPr lang="es-AR" dirty="0"/>
                    </a:p>
                  </a:txBody>
                  <a:tcPr/>
                </a:tc>
                <a:extLst>
                  <a:ext uri="{0D108BD9-81ED-4DB2-BD59-A6C34878D82A}">
                    <a16:rowId xmlns:a16="http://schemas.microsoft.com/office/drawing/2014/main" val="10005"/>
                  </a:ext>
                </a:extLst>
              </a:tr>
              <a:tr h="434783">
                <a:tc>
                  <a:txBody>
                    <a:bodyPr/>
                    <a:lstStyle/>
                    <a:p>
                      <a:r>
                        <a:rPr lang="es-AR" dirty="0" err="1" smtClean="0"/>
                        <a:t>Trenkel</a:t>
                      </a:r>
                      <a:endParaRPr lang="es-AR" dirty="0"/>
                    </a:p>
                  </a:txBody>
                  <a:tcPr/>
                </a:tc>
                <a:tc>
                  <a:txBody>
                    <a:bodyPr/>
                    <a:lstStyle/>
                    <a:p>
                      <a:pPr algn="ctr"/>
                      <a:r>
                        <a:rPr lang="es-AR" dirty="0" smtClean="0"/>
                        <a:t>4</a:t>
                      </a:r>
                      <a:endParaRPr lang="es-AR" dirty="0"/>
                    </a:p>
                  </a:txBody>
                  <a:tcPr/>
                </a:tc>
                <a:tc>
                  <a:txBody>
                    <a:bodyPr/>
                    <a:lstStyle/>
                    <a:p>
                      <a:pPr algn="ctr"/>
                      <a:r>
                        <a:rPr lang="es-AR" dirty="0" smtClean="0"/>
                        <a:t>1</a:t>
                      </a:r>
                      <a:endParaRPr lang="es-AR" dirty="0"/>
                    </a:p>
                  </a:txBody>
                  <a:tcPr/>
                </a:tc>
                <a:extLst>
                  <a:ext uri="{0D108BD9-81ED-4DB2-BD59-A6C34878D82A}">
                    <a16:rowId xmlns:a16="http://schemas.microsoft.com/office/drawing/2014/main" val="10006"/>
                  </a:ext>
                </a:extLst>
              </a:tr>
              <a:tr h="434783">
                <a:tc>
                  <a:txBody>
                    <a:bodyPr/>
                    <a:lstStyle/>
                    <a:p>
                      <a:r>
                        <a:rPr lang="es-AR" dirty="0" smtClean="0"/>
                        <a:t>EL Dragón</a:t>
                      </a:r>
                      <a:endParaRPr lang="es-AR" dirty="0"/>
                    </a:p>
                  </a:txBody>
                  <a:tcPr/>
                </a:tc>
                <a:tc>
                  <a:txBody>
                    <a:bodyPr/>
                    <a:lstStyle/>
                    <a:p>
                      <a:pPr algn="ctr"/>
                      <a:r>
                        <a:rPr lang="es-AR" dirty="0" smtClean="0"/>
                        <a:t>3</a:t>
                      </a:r>
                      <a:endParaRPr lang="es-AR" dirty="0"/>
                    </a:p>
                  </a:txBody>
                  <a:tcPr/>
                </a:tc>
                <a:tc>
                  <a:txBody>
                    <a:bodyPr/>
                    <a:lstStyle/>
                    <a:p>
                      <a:pPr algn="ctr"/>
                      <a:endParaRPr lang="es-AR" dirty="0"/>
                    </a:p>
                  </a:txBody>
                  <a:tcPr/>
                </a:tc>
                <a:extLst>
                  <a:ext uri="{0D108BD9-81ED-4DB2-BD59-A6C34878D82A}">
                    <a16:rowId xmlns:a16="http://schemas.microsoft.com/office/drawing/2014/main" val="10007"/>
                  </a:ext>
                </a:extLst>
              </a:tr>
            </a:tbl>
          </a:graphicData>
        </a:graphic>
      </p:graphicFrame>
      <p:sp>
        <p:nvSpPr>
          <p:cNvPr id="14" name="13 CuadroTexto"/>
          <p:cNvSpPr txBox="1"/>
          <p:nvPr/>
        </p:nvSpPr>
        <p:spPr>
          <a:xfrm>
            <a:off x="5257800" y="2237014"/>
            <a:ext cx="3722914" cy="369332"/>
          </a:xfrm>
          <a:prstGeom prst="rect">
            <a:avLst/>
          </a:prstGeom>
          <a:noFill/>
        </p:spPr>
        <p:txBody>
          <a:bodyPr wrap="square" rtlCol="0">
            <a:spAutoFit/>
          </a:bodyPr>
          <a:lstStyle/>
          <a:p>
            <a:r>
              <a:rPr lang="es-AR" b="1" dirty="0" smtClean="0"/>
              <a:t>PLAZAS SALUDABLES</a:t>
            </a:r>
            <a:endParaRPr lang="es-AR" b="1" dirty="0"/>
          </a:p>
        </p:txBody>
      </p:sp>
      <p:sp>
        <p:nvSpPr>
          <p:cNvPr id="15" name="14 CuadroTexto"/>
          <p:cNvSpPr txBox="1"/>
          <p:nvPr/>
        </p:nvSpPr>
        <p:spPr>
          <a:xfrm>
            <a:off x="6776357" y="6921117"/>
            <a:ext cx="4408714" cy="369332"/>
          </a:xfrm>
          <a:prstGeom prst="rect">
            <a:avLst/>
          </a:prstGeom>
          <a:noFill/>
        </p:spPr>
        <p:txBody>
          <a:bodyPr wrap="square" rtlCol="0">
            <a:spAutoFit/>
          </a:bodyPr>
          <a:lstStyle/>
          <a:p>
            <a:r>
              <a:rPr lang="es-AR" dirty="0" smtClean="0">
                <a:solidFill>
                  <a:schemeClr val="bg1"/>
                </a:solidFill>
              </a:rPr>
              <a:t>Fuente: Dirección de deporte.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70636" y="1402499"/>
            <a:ext cx="8360229" cy="5486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833922" y="1591391"/>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04584" y="398148"/>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4" name="13 CuadroTexto"/>
          <p:cNvSpPr txBox="1"/>
          <p:nvPr/>
        </p:nvSpPr>
        <p:spPr>
          <a:xfrm>
            <a:off x="3543300" y="2004062"/>
            <a:ext cx="3722914" cy="646331"/>
          </a:xfrm>
          <a:prstGeom prst="rect">
            <a:avLst/>
          </a:prstGeom>
          <a:noFill/>
        </p:spPr>
        <p:txBody>
          <a:bodyPr wrap="square" rtlCol="0">
            <a:spAutoFit/>
          </a:bodyPr>
          <a:lstStyle/>
          <a:p>
            <a:pPr algn="ctr"/>
            <a:r>
              <a:rPr lang="es-AR" b="1" dirty="0" smtClean="0"/>
              <a:t>Actividades  Deportivas</a:t>
            </a:r>
          </a:p>
          <a:p>
            <a:pPr algn="ctr"/>
            <a:r>
              <a:rPr lang="es-AR" b="1" dirty="0" smtClean="0"/>
              <a:t>2022</a:t>
            </a:r>
            <a:endParaRPr lang="es-AR" b="1" dirty="0"/>
          </a:p>
        </p:txBody>
      </p:sp>
      <p:sp>
        <p:nvSpPr>
          <p:cNvPr id="15" name="14 CuadroTexto"/>
          <p:cNvSpPr txBox="1"/>
          <p:nvPr/>
        </p:nvSpPr>
        <p:spPr>
          <a:xfrm>
            <a:off x="6284686" y="7010484"/>
            <a:ext cx="4408714" cy="369332"/>
          </a:xfrm>
          <a:prstGeom prst="rect">
            <a:avLst/>
          </a:prstGeom>
          <a:noFill/>
        </p:spPr>
        <p:txBody>
          <a:bodyPr wrap="square" rtlCol="0">
            <a:spAutoFit/>
          </a:bodyPr>
          <a:lstStyle/>
          <a:p>
            <a:r>
              <a:rPr lang="es-AR" dirty="0" smtClean="0">
                <a:solidFill>
                  <a:schemeClr val="bg1"/>
                </a:solidFill>
              </a:rPr>
              <a:t>Fuente: Dirección de deporte. 2022</a:t>
            </a:r>
            <a:endParaRPr lang="es-AR" dirty="0">
              <a:solidFill>
                <a:schemeClr val="bg1"/>
              </a:solidFill>
            </a:endParaRPr>
          </a:p>
        </p:txBody>
      </p:sp>
      <p:sp>
        <p:nvSpPr>
          <p:cNvPr id="30" name="15 CuadroTexto"/>
          <p:cNvSpPr txBox="1"/>
          <p:nvPr/>
        </p:nvSpPr>
        <p:spPr>
          <a:xfrm>
            <a:off x="1579180" y="2448812"/>
            <a:ext cx="7527471" cy="4247317"/>
          </a:xfrm>
          <a:prstGeom prst="rect">
            <a:avLst/>
          </a:prstGeom>
          <a:noFill/>
        </p:spPr>
        <p:txBody>
          <a:bodyPr wrap="square" rtlCol="0">
            <a:spAutoFit/>
          </a:bodyPr>
          <a:lstStyle/>
          <a:p>
            <a:endParaRPr lang="es-AR" dirty="0" smtClean="0"/>
          </a:p>
          <a:p>
            <a:r>
              <a:rPr lang="es-AR" dirty="0" smtClean="0"/>
              <a:t>Durante el verano 2022 desarrollaron las siguientes actividades:</a:t>
            </a:r>
          </a:p>
          <a:p>
            <a:endParaRPr lang="es-AR" dirty="0"/>
          </a:p>
          <a:p>
            <a:r>
              <a:rPr lang="es-AR" dirty="0" smtClean="0"/>
              <a:t>*Caminatas Serranas</a:t>
            </a:r>
          </a:p>
          <a:p>
            <a:r>
              <a:rPr lang="es-AR" dirty="0" smtClean="0"/>
              <a:t>*</a:t>
            </a:r>
            <a:r>
              <a:rPr lang="es-AR" dirty="0" err="1" smtClean="0"/>
              <a:t>Trekking</a:t>
            </a:r>
            <a:r>
              <a:rPr lang="es-AR" dirty="0" smtClean="0"/>
              <a:t> diurno</a:t>
            </a:r>
          </a:p>
          <a:p>
            <a:r>
              <a:rPr lang="es-AR" dirty="0" smtClean="0"/>
              <a:t>*</a:t>
            </a:r>
            <a:r>
              <a:rPr lang="es-AR" dirty="0" err="1" smtClean="0"/>
              <a:t>Trekking</a:t>
            </a:r>
            <a:r>
              <a:rPr lang="es-AR" dirty="0" smtClean="0"/>
              <a:t> nocturno</a:t>
            </a:r>
          </a:p>
          <a:p>
            <a:r>
              <a:rPr lang="es-AR" dirty="0" smtClean="0"/>
              <a:t>*Caminata nocturno por camino al cuadro</a:t>
            </a:r>
          </a:p>
          <a:p>
            <a:r>
              <a:rPr lang="es-AR" dirty="0" smtClean="0"/>
              <a:t>*Master </a:t>
            </a:r>
            <a:r>
              <a:rPr lang="es-AR" dirty="0" err="1" smtClean="0"/>
              <a:t>class</a:t>
            </a:r>
            <a:r>
              <a:rPr lang="es-AR" dirty="0" smtClean="0"/>
              <a:t> de ritmos</a:t>
            </a:r>
          </a:p>
          <a:p>
            <a:r>
              <a:rPr lang="es-AR" dirty="0" smtClean="0"/>
              <a:t>*La Falda Juega</a:t>
            </a:r>
          </a:p>
          <a:p>
            <a:r>
              <a:rPr lang="es-AR" dirty="0" smtClean="0"/>
              <a:t>*Yoga</a:t>
            </a:r>
          </a:p>
          <a:p>
            <a:r>
              <a:rPr lang="es-AR" dirty="0" smtClean="0"/>
              <a:t>*Ritmo Fitness</a:t>
            </a:r>
          </a:p>
          <a:p>
            <a:r>
              <a:rPr lang="es-AR" dirty="0" smtClean="0"/>
              <a:t>*Travesía guiada de ciclismo</a:t>
            </a:r>
          </a:p>
          <a:p>
            <a:r>
              <a:rPr lang="es-AR" dirty="0" smtClean="0"/>
              <a:t>*Maratón nocturna</a:t>
            </a:r>
          </a:p>
          <a:p>
            <a:r>
              <a:rPr lang="es-AR" dirty="0" smtClean="0"/>
              <a:t>*Master training</a:t>
            </a:r>
          </a:p>
          <a:p>
            <a:r>
              <a:rPr lang="es-AR" dirty="0" smtClean="0"/>
              <a:t>*La copa La Falda</a:t>
            </a: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70636" y="1402498"/>
            <a:ext cx="8388087" cy="560798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833922" y="1591391"/>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04584" y="398148"/>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4" name="13 CuadroTexto"/>
          <p:cNvSpPr txBox="1"/>
          <p:nvPr/>
        </p:nvSpPr>
        <p:spPr>
          <a:xfrm>
            <a:off x="3543300" y="2004062"/>
            <a:ext cx="3722914" cy="646331"/>
          </a:xfrm>
          <a:prstGeom prst="rect">
            <a:avLst/>
          </a:prstGeom>
          <a:noFill/>
        </p:spPr>
        <p:txBody>
          <a:bodyPr wrap="square" rtlCol="0">
            <a:spAutoFit/>
          </a:bodyPr>
          <a:lstStyle/>
          <a:p>
            <a:pPr algn="ctr"/>
            <a:r>
              <a:rPr lang="es-AR" b="1" dirty="0" smtClean="0"/>
              <a:t>Actividades  Deportivas</a:t>
            </a:r>
          </a:p>
          <a:p>
            <a:pPr algn="ctr"/>
            <a:r>
              <a:rPr lang="es-AR" b="1" dirty="0" smtClean="0"/>
              <a:t>2022</a:t>
            </a:r>
            <a:endParaRPr lang="es-AR" b="1" dirty="0"/>
          </a:p>
        </p:txBody>
      </p:sp>
      <p:sp>
        <p:nvSpPr>
          <p:cNvPr id="15" name="14 CuadroTexto"/>
          <p:cNvSpPr txBox="1"/>
          <p:nvPr/>
        </p:nvSpPr>
        <p:spPr>
          <a:xfrm>
            <a:off x="6284686" y="7010484"/>
            <a:ext cx="4408714" cy="369332"/>
          </a:xfrm>
          <a:prstGeom prst="rect">
            <a:avLst/>
          </a:prstGeom>
          <a:noFill/>
        </p:spPr>
        <p:txBody>
          <a:bodyPr wrap="square" rtlCol="0">
            <a:spAutoFit/>
          </a:bodyPr>
          <a:lstStyle/>
          <a:p>
            <a:r>
              <a:rPr lang="es-AR" dirty="0" smtClean="0">
                <a:solidFill>
                  <a:schemeClr val="bg1"/>
                </a:solidFill>
              </a:rPr>
              <a:t>Fuente: Dirección de deporte. 2022</a:t>
            </a:r>
            <a:endParaRPr lang="es-AR" dirty="0">
              <a:solidFill>
                <a:schemeClr val="bg1"/>
              </a:solidFill>
            </a:endParaRPr>
          </a:p>
        </p:txBody>
      </p:sp>
      <p:sp>
        <p:nvSpPr>
          <p:cNvPr id="30" name="15 CuadroTexto"/>
          <p:cNvSpPr txBox="1"/>
          <p:nvPr/>
        </p:nvSpPr>
        <p:spPr>
          <a:xfrm>
            <a:off x="1579180" y="2668609"/>
            <a:ext cx="7527471" cy="2585323"/>
          </a:xfrm>
          <a:prstGeom prst="rect">
            <a:avLst/>
          </a:prstGeom>
          <a:noFill/>
        </p:spPr>
        <p:txBody>
          <a:bodyPr wrap="square" rtlCol="0">
            <a:spAutoFit/>
          </a:bodyPr>
          <a:lstStyle/>
          <a:p>
            <a:r>
              <a:rPr lang="es-AR" dirty="0"/>
              <a:t>Las actividades se realizan en distintos puntos de nuestra ciudad, garantizando así una mejor accesibilidad a las múltiples propuestas:</a:t>
            </a:r>
          </a:p>
          <a:p>
            <a:endParaRPr lang="es-AR" dirty="0" smtClean="0"/>
          </a:p>
          <a:p>
            <a:r>
              <a:rPr lang="es-AR" dirty="0" smtClean="0"/>
              <a:t>*Barrio San Jorge</a:t>
            </a:r>
          </a:p>
          <a:p>
            <a:r>
              <a:rPr lang="es-AR" dirty="0" smtClean="0"/>
              <a:t>*Barrio Villa Caprichosa</a:t>
            </a:r>
          </a:p>
          <a:p>
            <a:r>
              <a:rPr lang="es-AR" dirty="0" smtClean="0"/>
              <a:t>*Barrio Los Hornos</a:t>
            </a:r>
          </a:p>
          <a:p>
            <a:r>
              <a:rPr lang="es-AR" dirty="0" smtClean="0"/>
              <a:t>*Barrio Alto Del Gigante</a:t>
            </a:r>
          </a:p>
          <a:p>
            <a:r>
              <a:rPr lang="es-AR" dirty="0" smtClean="0"/>
              <a:t>*Barrio Bella Vista</a:t>
            </a:r>
          </a:p>
          <a:p>
            <a:r>
              <a:rPr lang="es-AR" dirty="0" smtClean="0"/>
              <a:t>*Barrio Centro</a:t>
            </a:r>
          </a:p>
        </p:txBody>
      </p:sp>
    </p:spTree>
    <p:extLst>
      <p:ext uri="{BB962C8B-B14F-4D97-AF65-F5344CB8AC3E}">
        <p14:creationId xmlns:p14="http://schemas.microsoft.com/office/powerpoint/2010/main" val="2197712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48437" y="1615239"/>
            <a:ext cx="8388087" cy="426779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634843" y="1706486"/>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04584" y="398148"/>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4" name="13 CuadroTexto"/>
          <p:cNvSpPr txBox="1"/>
          <p:nvPr/>
        </p:nvSpPr>
        <p:spPr>
          <a:xfrm>
            <a:off x="3481458" y="2130000"/>
            <a:ext cx="3722914" cy="646331"/>
          </a:xfrm>
          <a:prstGeom prst="rect">
            <a:avLst/>
          </a:prstGeom>
          <a:noFill/>
        </p:spPr>
        <p:txBody>
          <a:bodyPr wrap="square" rtlCol="0">
            <a:spAutoFit/>
          </a:bodyPr>
          <a:lstStyle/>
          <a:p>
            <a:pPr algn="ctr"/>
            <a:r>
              <a:rPr lang="es-AR" b="1" dirty="0" smtClean="0"/>
              <a:t>Actividades  Deportivas</a:t>
            </a:r>
          </a:p>
          <a:p>
            <a:pPr algn="ctr"/>
            <a:r>
              <a:rPr lang="es-AR" b="1" dirty="0" smtClean="0"/>
              <a:t>2022</a:t>
            </a:r>
            <a:endParaRPr lang="es-AR" b="1" dirty="0"/>
          </a:p>
        </p:txBody>
      </p:sp>
      <p:sp>
        <p:nvSpPr>
          <p:cNvPr id="15" name="14 CuadroTexto"/>
          <p:cNvSpPr txBox="1"/>
          <p:nvPr/>
        </p:nvSpPr>
        <p:spPr>
          <a:xfrm>
            <a:off x="6647543" y="6918013"/>
            <a:ext cx="4408714" cy="369332"/>
          </a:xfrm>
          <a:prstGeom prst="rect">
            <a:avLst/>
          </a:prstGeom>
          <a:noFill/>
        </p:spPr>
        <p:txBody>
          <a:bodyPr wrap="square" rtlCol="0">
            <a:spAutoFit/>
          </a:bodyPr>
          <a:lstStyle/>
          <a:p>
            <a:r>
              <a:rPr lang="es-AR" dirty="0" smtClean="0">
                <a:solidFill>
                  <a:schemeClr val="bg1"/>
                </a:solidFill>
              </a:rPr>
              <a:t>Fuente: Dirección de deporte. 2022</a:t>
            </a:r>
            <a:endParaRPr lang="es-AR" dirty="0">
              <a:solidFill>
                <a:schemeClr val="bg1"/>
              </a:solidFill>
            </a:endParaRPr>
          </a:p>
        </p:txBody>
      </p:sp>
      <p:sp>
        <p:nvSpPr>
          <p:cNvPr id="3" name="CuadroTexto 2"/>
          <p:cNvSpPr txBox="1"/>
          <p:nvPr/>
        </p:nvSpPr>
        <p:spPr>
          <a:xfrm>
            <a:off x="1534730" y="2729401"/>
            <a:ext cx="7913163" cy="2585323"/>
          </a:xfrm>
          <a:prstGeom prst="rect">
            <a:avLst/>
          </a:prstGeom>
          <a:noFill/>
        </p:spPr>
        <p:txBody>
          <a:bodyPr wrap="square" rtlCol="0">
            <a:spAutoFit/>
          </a:bodyPr>
          <a:lstStyle/>
          <a:p>
            <a:endParaRPr lang="es-ES" dirty="0"/>
          </a:p>
          <a:p>
            <a:r>
              <a:rPr lang="es-ES" dirty="0" smtClean="0"/>
              <a:t>*Entrenamiento funcional</a:t>
            </a:r>
          </a:p>
          <a:p>
            <a:r>
              <a:rPr lang="es-ES" dirty="0" smtClean="0"/>
              <a:t>*Escuela Deportiva</a:t>
            </a:r>
          </a:p>
          <a:p>
            <a:r>
              <a:rPr lang="es-ES" dirty="0" smtClean="0"/>
              <a:t>*Running</a:t>
            </a:r>
          </a:p>
          <a:p>
            <a:r>
              <a:rPr lang="es-ES" dirty="0" smtClean="0"/>
              <a:t>*Ritmos fitness</a:t>
            </a:r>
          </a:p>
          <a:p>
            <a:r>
              <a:rPr lang="es-ES" dirty="0" smtClean="0"/>
              <a:t>*Gimnasia para tercera edad</a:t>
            </a:r>
          </a:p>
          <a:p>
            <a:r>
              <a:rPr lang="es-ES" dirty="0" smtClean="0"/>
              <a:t>*Yoga</a:t>
            </a:r>
          </a:p>
          <a:p>
            <a:r>
              <a:rPr lang="es-ES" dirty="0" smtClean="0"/>
              <a:t>*Deporte adaptado</a:t>
            </a:r>
          </a:p>
          <a:p>
            <a:endParaRPr lang="es-ES" dirty="0" smtClean="0"/>
          </a:p>
        </p:txBody>
      </p:sp>
    </p:spTree>
    <p:extLst>
      <p:ext uri="{BB962C8B-B14F-4D97-AF65-F5344CB8AC3E}">
        <p14:creationId xmlns:p14="http://schemas.microsoft.com/office/powerpoint/2010/main" val="1019059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7813" y="1421497"/>
            <a:ext cx="9210637" cy="481347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  </a:t>
            </a:r>
            <a:endParaRPr lang="es-ES" dirty="0" smtClean="0"/>
          </a:p>
          <a:p>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S" dirty="0">
              <a:solidFill>
                <a:schemeClr val="tx1"/>
              </a:solidFill>
            </a:endParaRPr>
          </a:p>
          <a:p>
            <a:r>
              <a:rPr lang="es-ES" dirty="0" smtClean="0">
                <a:solidFill>
                  <a:schemeClr val="tx1"/>
                </a:solidFill>
              </a:rPr>
              <a:t>*Taller </a:t>
            </a:r>
            <a:r>
              <a:rPr lang="es-ES" dirty="0">
                <a:solidFill>
                  <a:schemeClr val="tx1"/>
                </a:solidFill>
              </a:rPr>
              <a:t>de murga  </a:t>
            </a:r>
          </a:p>
          <a:p>
            <a:r>
              <a:rPr lang="es-ES" dirty="0">
                <a:solidFill>
                  <a:schemeClr val="tx1"/>
                </a:solidFill>
              </a:rPr>
              <a:t>*</a:t>
            </a:r>
            <a:r>
              <a:rPr lang="es-ES" dirty="0" smtClean="0">
                <a:solidFill>
                  <a:schemeClr val="tx1"/>
                </a:solidFill>
              </a:rPr>
              <a:t>Talleres </a:t>
            </a:r>
            <a:r>
              <a:rPr lang="es-ES" dirty="0">
                <a:solidFill>
                  <a:schemeClr val="tx1"/>
                </a:solidFill>
              </a:rPr>
              <a:t>de folclore </a:t>
            </a:r>
            <a:endParaRPr lang="es-ES" dirty="0" smtClean="0">
              <a:solidFill>
                <a:schemeClr val="tx1"/>
              </a:solidFill>
            </a:endParaRPr>
          </a:p>
          <a:p>
            <a:r>
              <a:rPr lang="es-ES" dirty="0" smtClean="0">
                <a:solidFill>
                  <a:schemeClr val="tx1"/>
                </a:solidFill>
              </a:rPr>
              <a:t>*Taller </a:t>
            </a:r>
            <a:r>
              <a:rPr lang="es-ES" dirty="0">
                <a:solidFill>
                  <a:schemeClr val="tx1"/>
                </a:solidFill>
              </a:rPr>
              <a:t>de danza  </a:t>
            </a:r>
          </a:p>
          <a:p>
            <a:r>
              <a:rPr lang="es-ES" dirty="0">
                <a:solidFill>
                  <a:schemeClr val="tx1"/>
                </a:solidFill>
              </a:rPr>
              <a:t>*</a:t>
            </a:r>
            <a:r>
              <a:rPr lang="es-ES" dirty="0" smtClean="0">
                <a:solidFill>
                  <a:schemeClr val="tx1"/>
                </a:solidFill>
              </a:rPr>
              <a:t>Murga </a:t>
            </a:r>
            <a:r>
              <a:rPr lang="es-ES" dirty="0">
                <a:solidFill>
                  <a:schemeClr val="tx1"/>
                </a:solidFill>
              </a:rPr>
              <a:t>Las Luciérnagas</a:t>
            </a:r>
          </a:p>
          <a:p>
            <a:r>
              <a:rPr lang="es-ES" dirty="0" smtClean="0">
                <a:solidFill>
                  <a:schemeClr val="tx1"/>
                </a:solidFill>
              </a:rPr>
              <a:t>*Taller </a:t>
            </a:r>
            <a:r>
              <a:rPr lang="es-ES" dirty="0">
                <a:solidFill>
                  <a:schemeClr val="tx1"/>
                </a:solidFill>
              </a:rPr>
              <a:t>de panadería  </a:t>
            </a:r>
          </a:p>
          <a:p>
            <a:r>
              <a:rPr lang="es-ES" dirty="0">
                <a:solidFill>
                  <a:schemeClr val="tx1"/>
                </a:solidFill>
              </a:rPr>
              <a:t>*</a:t>
            </a:r>
            <a:r>
              <a:rPr lang="es-ES" dirty="0" smtClean="0">
                <a:solidFill>
                  <a:schemeClr val="tx1"/>
                </a:solidFill>
              </a:rPr>
              <a:t>Talleres </a:t>
            </a:r>
            <a:r>
              <a:rPr lang="es-ES" dirty="0">
                <a:solidFill>
                  <a:schemeClr val="tx1"/>
                </a:solidFill>
              </a:rPr>
              <a:t>de Reciclado </a:t>
            </a:r>
            <a:endParaRPr lang="es-ES" dirty="0" smtClean="0">
              <a:solidFill>
                <a:schemeClr val="tx1"/>
              </a:solidFill>
            </a:endParaRPr>
          </a:p>
          <a:p>
            <a:r>
              <a:rPr lang="es-ES" dirty="0" smtClean="0">
                <a:solidFill>
                  <a:schemeClr val="tx1"/>
                </a:solidFill>
              </a:rPr>
              <a:t>*Talleres </a:t>
            </a:r>
            <a:r>
              <a:rPr lang="es-ES" dirty="0">
                <a:solidFill>
                  <a:schemeClr val="tx1"/>
                </a:solidFill>
              </a:rPr>
              <a:t>de cocina “Los Cocineritos” </a:t>
            </a:r>
            <a:endParaRPr lang="es-ES" dirty="0" smtClean="0">
              <a:solidFill>
                <a:schemeClr val="tx1"/>
              </a:solidFill>
            </a:endParaRPr>
          </a:p>
          <a:p>
            <a:r>
              <a:rPr lang="es-ES" dirty="0" smtClean="0">
                <a:solidFill>
                  <a:schemeClr val="tx1"/>
                </a:solidFill>
              </a:rPr>
              <a:t>*Talleres </a:t>
            </a:r>
            <a:r>
              <a:rPr lang="es-ES" dirty="0">
                <a:solidFill>
                  <a:schemeClr val="tx1"/>
                </a:solidFill>
              </a:rPr>
              <a:t>de </a:t>
            </a:r>
            <a:r>
              <a:rPr lang="es-ES" dirty="0" smtClean="0">
                <a:solidFill>
                  <a:schemeClr val="tx1"/>
                </a:solidFill>
              </a:rPr>
              <a:t>Tango</a:t>
            </a:r>
            <a:endParaRPr lang="es-ES" dirty="0">
              <a:solidFill>
                <a:schemeClr val="tx1"/>
              </a:solidFill>
            </a:endParaRPr>
          </a:p>
          <a:p>
            <a:r>
              <a:rPr lang="es-ES" dirty="0" smtClean="0">
                <a:solidFill>
                  <a:schemeClr val="tx1"/>
                </a:solidFill>
              </a:rPr>
              <a:t>*Talleres Folklore</a:t>
            </a:r>
            <a:r>
              <a:rPr lang="es-ES" dirty="0"/>
              <a:t/>
            </a:r>
            <a:br>
              <a:rPr lang="es-ES" dirty="0"/>
            </a:br>
            <a:endParaRPr lang="es-AR" dirty="0" smtClean="0">
              <a:solidFill>
                <a:schemeClr val="tx1"/>
              </a:solidFill>
            </a:endParaRPr>
          </a:p>
        </p:txBody>
      </p:sp>
      <p:sp>
        <p:nvSpPr>
          <p:cNvPr id="19" name="18 CuadroTexto"/>
          <p:cNvSpPr txBox="1"/>
          <p:nvPr/>
        </p:nvSpPr>
        <p:spPr>
          <a:xfrm>
            <a:off x="1833922" y="1361995"/>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6" name="15 CuadroTexto"/>
          <p:cNvSpPr txBox="1"/>
          <p:nvPr/>
        </p:nvSpPr>
        <p:spPr>
          <a:xfrm>
            <a:off x="1579852" y="2141320"/>
            <a:ext cx="7527471" cy="646331"/>
          </a:xfrm>
          <a:prstGeom prst="rect">
            <a:avLst/>
          </a:prstGeom>
          <a:noFill/>
        </p:spPr>
        <p:txBody>
          <a:bodyPr wrap="square" rtlCol="0">
            <a:spAutoFit/>
          </a:bodyPr>
          <a:lstStyle/>
          <a:p>
            <a:endParaRPr lang="es-AR" dirty="0" smtClean="0"/>
          </a:p>
          <a:p>
            <a:r>
              <a:rPr lang="es-AR" dirty="0" smtClean="0"/>
              <a:t>Durante el verano 2022 se desarrollaron las siguientes actividades:</a:t>
            </a:r>
          </a:p>
        </p:txBody>
      </p:sp>
      <p:sp>
        <p:nvSpPr>
          <p:cNvPr id="18" name="17 CuadroTexto"/>
          <p:cNvSpPr txBox="1"/>
          <p:nvPr/>
        </p:nvSpPr>
        <p:spPr>
          <a:xfrm>
            <a:off x="6752548" y="1577438"/>
            <a:ext cx="3592284" cy="646331"/>
          </a:xfrm>
          <a:prstGeom prst="rect">
            <a:avLst/>
          </a:prstGeom>
          <a:noFill/>
        </p:spPr>
        <p:txBody>
          <a:bodyPr wrap="square" rtlCol="0">
            <a:spAutoFit/>
          </a:bodyPr>
          <a:lstStyle/>
          <a:p>
            <a:r>
              <a:rPr lang="es-AR" b="1" dirty="0" smtClean="0"/>
              <a:t>TALLERES CULTURALES BARRIALES</a:t>
            </a:r>
          </a:p>
          <a:p>
            <a:pPr algn="ctr"/>
            <a:r>
              <a:rPr lang="es-AR" b="1" dirty="0" smtClean="0"/>
              <a:t>2022</a:t>
            </a:r>
          </a:p>
        </p:txBody>
      </p:sp>
      <p:sp>
        <p:nvSpPr>
          <p:cNvPr id="33" name="32 CuadroTexto"/>
          <p:cNvSpPr txBox="1"/>
          <p:nvPr/>
        </p:nvSpPr>
        <p:spPr>
          <a:xfrm>
            <a:off x="6472238" y="7111761"/>
            <a:ext cx="4506685" cy="369332"/>
          </a:xfrm>
          <a:prstGeom prst="rect">
            <a:avLst/>
          </a:prstGeom>
          <a:noFill/>
        </p:spPr>
        <p:txBody>
          <a:bodyPr wrap="square" rtlCol="0">
            <a:spAutoFit/>
          </a:bodyPr>
          <a:lstStyle/>
          <a:p>
            <a:r>
              <a:rPr lang="es-AR" dirty="0" smtClean="0">
                <a:solidFill>
                  <a:schemeClr val="bg1"/>
                </a:solidFill>
              </a:rPr>
              <a:t>Fuente: Dirección de Cultura. 2022</a:t>
            </a:r>
            <a:endParaRPr lang="es-AR" dirty="0">
              <a:solidFill>
                <a:schemeClr val="bg1"/>
              </a:solidFill>
            </a:endParaRPr>
          </a:p>
        </p:txBody>
      </p:sp>
    </p:spTree>
    <p:extLst>
      <p:ext uri="{BB962C8B-B14F-4D97-AF65-F5344CB8AC3E}">
        <p14:creationId xmlns:p14="http://schemas.microsoft.com/office/powerpoint/2010/main" val="205703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7813" y="1528763"/>
            <a:ext cx="9267787" cy="51577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solidFill>
                <a:schemeClr val="tx1"/>
              </a:solidFill>
            </a:endParaRPr>
          </a:p>
        </p:txBody>
      </p:sp>
      <p:sp>
        <p:nvSpPr>
          <p:cNvPr id="19" name="18 CuadroTexto"/>
          <p:cNvSpPr txBox="1"/>
          <p:nvPr/>
        </p:nvSpPr>
        <p:spPr>
          <a:xfrm>
            <a:off x="1616925" y="1715938"/>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8" name="17 CuadroTexto"/>
          <p:cNvSpPr txBox="1"/>
          <p:nvPr/>
        </p:nvSpPr>
        <p:spPr>
          <a:xfrm>
            <a:off x="4300239" y="1853706"/>
            <a:ext cx="3592284" cy="646331"/>
          </a:xfrm>
          <a:prstGeom prst="rect">
            <a:avLst/>
          </a:prstGeom>
          <a:noFill/>
        </p:spPr>
        <p:txBody>
          <a:bodyPr wrap="square" rtlCol="0">
            <a:spAutoFit/>
          </a:bodyPr>
          <a:lstStyle/>
          <a:p>
            <a:r>
              <a:rPr lang="es-AR" b="1" dirty="0" smtClean="0"/>
              <a:t>TALLERES CULTURALES BARRIALES</a:t>
            </a:r>
          </a:p>
          <a:p>
            <a:pPr algn="ctr"/>
            <a:r>
              <a:rPr lang="es-AR" b="1" dirty="0" smtClean="0"/>
              <a:t>2022</a:t>
            </a:r>
          </a:p>
        </p:txBody>
      </p:sp>
      <p:sp>
        <p:nvSpPr>
          <p:cNvPr id="33" name="32 CuadroTexto"/>
          <p:cNvSpPr txBox="1"/>
          <p:nvPr/>
        </p:nvSpPr>
        <p:spPr>
          <a:xfrm>
            <a:off x="6472238" y="7111761"/>
            <a:ext cx="4506685" cy="369332"/>
          </a:xfrm>
          <a:prstGeom prst="rect">
            <a:avLst/>
          </a:prstGeom>
          <a:noFill/>
        </p:spPr>
        <p:txBody>
          <a:bodyPr wrap="square" rtlCol="0">
            <a:spAutoFit/>
          </a:bodyPr>
          <a:lstStyle/>
          <a:p>
            <a:r>
              <a:rPr lang="es-AR" dirty="0" smtClean="0">
                <a:solidFill>
                  <a:schemeClr val="bg1"/>
                </a:solidFill>
              </a:rPr>
              <a:t>Fuente: Dirección de Cultura. 2022</a:t>
            </a:r>
            <a:endParaRPr lang="es-AR" dirty="0">
              <a:solidFill>
                <a:schemeClr val="bg1"/>
              </a:solidFill>
            </a:endParaRPr>
          </a:p>
        </p:txBody>
      </p:sp>
      <p:sp>
        <p:nvSpPr>
          <p:cNvPr id="4" name="CuadroTexto 3"/>
          <p:cNvSpPr txBox="1"/>
          <p:nvPr/>
        </p:nvSpPr>
        <p:spPr>
          <a:xfrm>
            <a:off x="1376755" y="2475428"/>
            <a:ext cx="8672512" cy="4247317"/>
          </a:xfrm>
          <a:prstGeom prst="rect">
            <a:avLst/>
          </a:prstGeom>
          <a:noFill/>
        </p:spPr>
        <p:txBody>
          <a:bodyPr wrap="square" rtlCol="0">
            <a:spAutoFit/>
          </a:bodyPr>
          <a:lstStyle/>
          <a:p>
            <a:r>
              <a:rPr lang="es-AR" dirty="0" smtClean="0"/>
              <a:t>Las </a:t>
            </a:r>
            <a:r>
              <a:rPr lang="es-AR" dirty="0"/>
              <a:t>actividades se realizan en distintos puntos de nuestra ciudad, garantizando así una mejor accesibilidad a las múltiples </a:t>
            </a:r>
            <a:r>
              <a:rPr lang="es-AR" dirty="0" smtClean="0"/>
              <a:t>propuestas:</a:t>
            </a:r>
          </a:p>
          <a:p>
            <a:endParaRPr lang="es-AR" dirty="0"/>
          </a:p>
          <a:p>
            <a:r>
              <a:rPr lang="es-AR" dirty="0" smtClean="0"/>
              <a:t>*Barrio San Jorge ( Hogar de día)</a:t>
            </a:r>
          </a:p>
          <a:p>
            <a:r>
              <a:rPr lang="es-AR" dirty="0" smtClean="0"/>
              <a:t>*Barrio Bella Vista (sum)</a:t>
            </a:r>
          </a:p>
          <a:p>
            <a:r>
              <a:rPr lang="es-AR" dirty="0" smtClean="0"/>
              <a:t>*Barrio Villa Caprichosa (Capilla San Cayetano, Merendero Cancha de </a:t>
            </a:r>
            <a:r>
              <a:rPr lang="es-AR" dirty="0" err="1" smtClean="0"/>
              <a:t>River</a:t>
            </a:r>
            <a:r>
              <a:rPr lang="es-AR" dirty="0" smtClean="0"/>
              <a:t>)</a:t>
            </a:r>
          </a:p>
          <a:p>
            <a:r>
              <a:rPr lang="es-AR" dirty="0" smtClean="0"/>
              <a:t>*Barrio Santa Rosa ( Centro Vecinal)</a:t>
            </a:r>
          </a:p>
          <a:p>
            <a:r>
              <a:rPr lang="es-AR" dirty="0" smtClean="0"/>
              <a:t>*Barrio Centro (Biblioteca Babel, Salón </a:t>
            </a:r>
            <a:r>
              <a:rPr lang="es-AR" dirty="0" err="1" smtClean="0"/>
              <a:t>Marechal</a:t>
            </a:r>
            <a:r>
              <a:rPr lang="es-AR" dirty="0" smtClean="0"/>
              <a:t>, Centro de Jubilados, Espacio Ceder)</a:t>
            </a:r>
          </a:p>
          <a:p>
            <a:r>
              <a:rPr lang="es-AR" dirty="0" smtClean="0"/>
              <a:t>*Barrio Alto del Gigante ( Merendero el Milagro de Andrea, Merendero Fundación Aurora Aguirre</a:t>
            </a:r>
          </a:p>
          <a:p>
            <a:r>
              <a:rPr lang="es-AR" dirty="0" smtClean="0"/>
              <a:t>*Barrio El Nogal (Centro Cultural Bushido)</a:t>
            </a:r>
          </a:p>
          <a:p>
            <a:r>
              <a:rPr lang="es-AR" dirty="0" smtClean="0"/>
              <a:t>*Barrio Los Hornos (Merendero Rincón de Sueños)</a:t>
            </a:r>
          </a:p>
          <a:p>
            <a:r>
              <a:rPr lang="es-AR" dirty="0" smtClean="0"/>
              <a:t>*Barrio Villa Edén (Sum)</a:t>
            </a:r>
          </a:p>
          <a:p>
            <a:endParaRPr lang="es-AR" dirty="0"/>
          </a:p>
          <a:p>
            <a:endParaRPr lang="es-AR" dirty="0"/>
          </a:p>
        </p:txBody>
      </p:sp>
    </p:spTree>
    <p:extLst>
      <p:ext uri="{BB962C8B-B14F-4D97-AF65-F5344CB8AC3E}">
        <p14:creationId xmlns:p14="http://schemas.microsoft.com/office/powerpoint/2010/main" val="37275147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7813" y="1528763"/>
            <a:ext cx="9267787" cy="51577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solidFill>
                <a:schemeClr val="tx1"/>
              </a:solidFill>
            </a:endParaRPr>
          </a:p>
        </p:txBody>
      </p:sp>
      <p:sp>
        <p:nvSpPr>
          <p:cNvPr id="19" name="18 CuadroTexto"/>
          <p:cNvSpPr txBox="1"/>
          <p:nvPr/>
        </p:nvSpPr>
        <p:spPr>
          <a:xfrm>
            <a:off x="1616925" y="1715938"/>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8" name="17 CuadroTexto"/>
          <p:cNvSpPr txBox="1"/>
          <p:nvPr/>
        </p:nvSpPr>
        <p:spPr>
          <a:xfrm>
            <a:off x="4300239" y="1853706"/>
            <a:ext cx="3592284" cy="646331"/>
          </a:xfrm>
          <a:prstGeom prst="rect">
            <a:avLst/>
          </a:prstGeom>
          <a:noFill/>
        </p:spPr>
        <p:txBody>
          <a:bodyPr wrap="square" rtlCol="0">
            <a:spAutoFit/>
          </a:bodyPr>
          <a:lstStyle/>
          <a:p>
            <a:r>
              <a:rPr lang="es-AR" b="1" dirty="0" smtClean="0"/>
              <a:t>TALLERES CULTURALES BARRIALES</a:t>
            </a:r>
          </a:p>
          <a:p>
            <a:pPr algn="ctr"/>
            <a:r>
              <a:rPr lang="es-AR" b="1" dirty="0" smtClean="0"/>
              <a:t>2022</a:t>
            </a:r>
          </a:p>
        </p:txBody>
      </p:sp>
      <p:sp>
        <p:nvSpPr>
          <p:cNvPr id="33" name="32 CuadroTexto"/>
          <p:cNvSpPr txBox="1"/>
          <p:nvPr/>
        </p:nvSpPr>
        <p:spPr>
          <a:xfrm>
            <a:off x="6472238" y="7111761"/>
            <a:ext cx="4506685" cy="369332"/>
          </a:xfrm>
          <a:prstGeom prst="rect">
            <a:avLst/>
          </a:prstGeom>
          <a:noFill/>
        </p:spPr>
        <p:txBody>
          <a:bodyPr wrap="square" rtlCol="0">
            <a:spAutoFit/>
          </a:bodyPr>
          <a:lstStyle/>
          <a:p>
            <a:r>
              <a:rPr lang="es-AR" dirty="0" smtClean="0">
                <a:solidFill>
                  <a:schemeClr val="bg1"/>
                </a:solidFill>
              </a:rPr>
              <a:t>Fuente: Dirección de Cultura. 2022</a:t>
            </a:r>
            <a:endParaRPr lang="es-AR" dirty="0">
              <a:solidFill>
                <a:schemeClr val="bg1"/>
              </a:solidFill>
            </a:endParaRPr>
          </a:p>
        </p:txBody>
      </p:sp>
      <p:sp>
        <p:nvSpPr>
          <p:cNvPr id="4" name="CuadroTexto 3"/>
          <p:cNvSpPr txBox="1"/>
          <p:nvPr/>
        </p:nvSpPr>
        <p:spPr>
          <a:xfrm>
            <a:off x="1545450" y="2500037"/>
            <a:ext cx="8672512" cy="4247317"/>
          </a:xfrm>
          <a:prstGeom prst="rect">
            <a:avLst/>
          </a:prstGeom>
          <a:noFill/>
        </p:spPr>
        <p:txBody>
          <a:bodyPr wrap="square" rtlCol="0">
            <a:spAutoFit/>
          </a:bodyPr>
          <a:lstStyle/>
          <a:p>
            <a:r>
              <a:rPr lang="es-AR" b="1" dirty="0" smtClean="0"/>
              <a:t>En 2022 se implementan más de 20 talleres culturales</a:t>
            </a:r>
          </a:p>
          <a:p>
            <a:endParaRPr lang="es-AR" b="1" dirty="0"/>
          </a:p>
          <a:p>
            <a:r>
              <a:rPr lang="es-AR" dirty="0"/>
              <a:t>*</a:t>
            </a:r>
            <a:r>
              <a:rPr lang="es-AR" dirty="0" err="1" smtClean="0"/>
              <a:t>Floklore</a:t>
            </a:r>
            <a:endParaRPr lang="es-AR" dirty="0" smtClean="0"/>
          </a:p>
          <a:p>
            <a:r>
              <a:rPr lang="es-AR" dirty="0" smtClean="0"/>
              <a:t>*Apoyo escolar</a:t>
            </a:r>
          </a:p>
          <a:p>
            <a:r>
              <a:rPr lang="es-AR" dirty="0" smtClean="0"/>
              <a:t>*Tejido</a:t>
            </a:r>
          </a:p>
          <a:p>
            <a:r>
              <a:rPr lang="es-AR" dirty="0" smtClean="0"/>
              <a:t>*Manualidades</a:t>
            </a:r>
          </a:p>
          <a:p>
            <a:r>
              <a:rPr lang="es-AR" dirty="0" smtClean="0"/>
              <a:t>*Yo cocino</a:t>
            </a:r>
          </a:p>
          <a:p>
            <a:r>
              <a:rPr lang="es-AR" dirty="0" smtClean="0"/>
              <a:t>*Cocineritos</a:t>
            </a:r>
          </a:p>
          <a:p>
            <a:r>
              <a:rPr lang="es-AR" dirty="0" smtClean="0"/>
              <a:t>*Danzas Latinas</a:t>
            </a:r>
          </a:p>
          <a:p>
            <a:r>
              <a:rPr lang="es-AR" dirty="0" smtClean="0"/>
              <a:t>*Ajedrez</a:t>
            </a:r>
          </a:p>
          <a:p>
            <a:r>
              <a:rPr lang="es-AR" dirty="0" smtClean="0"/>
              <a:t>*Reciclado</a:t>
            </a:r>
          </a:p>
          <a:p>
            <a:r>
              <a:rPr lang="es-AR" dirty="0" smtClean="0"/>
              <a:t>*Inglés para niños/as</a:t>
            </a:r>
          </a:p>
          <a:p>
            <a:r>
              <a:rPr lang="es-AR" dirty="0" smtClean="0"/>
              <a:t>*Expresión plástica</a:t>
            </a:r>
          </a:p>
          <a:p>
            <a:r>
              <a:rPr lang="es-AR" dirty="0" smtClean="0"/>
              <a:t>*Ritmos latinos</a:t>
            </a:r>
          </a:p>
          <a:p>
            <a:endParaRPr lang="es-AR" dirty="0"/>
          </a:p>
        </p:txBody>
      </p:sp>
    </p:spTree>
    <p:extLst>
      <p:ext uri="{BB962C8B-B14F-4D97-AF65-F5344CB8AC3E}">
        <p14:creationId xmlns:p14="http://schemas.microsoft.com/office/powerpoint/2010/main" val="4165467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7813" y="1528763"/>
            <a:ext cx="9267787" cy="51577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solidFill>
                <a:schemeClr val="tx1"/>
              </a:solidFill>
            </a:endParaRPr>
          </a:p>
        </p:txBody>
      </p:sp>
      <p:sp>
        <p:nvSpPr>
          <p:cNvPr id="19" name="18 CuadroTexto"/>
          <p:cNvSpPr txBox="1"/>
          <p:nvPr/>
        </p:nvSpPr>
        <p:spPr>
          <a:xfrm>
            <a:off x="1616925" y="1715938"/>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8" name="17 CuadroTexto"/>
          <p:cNvSpPr txBox="1"/>
          <p:nvPr/>
        </p:nvSpPr>
        <p:spPr>
          <a:xfrm>
            <a:off x="4300239" y="1853706"/>
            <a:ext cx="3592284" cy="646331"/>
          </a:xfrm>
          <a:prstGeom prst="rect">
            <a:avLst/>
          </a:prstGeom>
          <a:noFill/>
        </p:spPr>
        <p:txBody>
          <a:bodyPr wrap="square" rtlCol="0">
            <a:spAutoFit/>
          </a:bodyPr>
          <a:lstStyle/>
          <a:p>
            <a:r>
              <a:rPr lang="es-AR" b="1" dirty="0" smtClean="0"/>
              <a:t>TALLERES CULTURALES BARRIALES</a:t>
            </a:r>
          </a:p>
          <a:p>
            <a:pPr algn="ctr"/>
            <a:r>
              <a:rPr lang="es-AR" b="1" dirty="0" smtClean="0"/>
              <a:t>2022</a:t>
            </a:r>
          </a:p>
        </p:txBody>
      </p:sp>
      <p:sp>
        <p:nvSpPr>
          <p:cNvPr id="33" name="32 CuadroTexto"/>
          <p:cNvSpPr txBox="1"/>
          <p:nvPr/>
        </p:nvSpPr>
        <p:spPr>
          <a:xfrm>
            <a:off x="6472238" y="7111761"/>
            <a:ext cx="4506685" cy="369332"/>
          </a:xfrm>
          <a:prstGeom prst="rect">
            <a:avLst/>
          </a:prstGeom>
          <a:noFill/>
        </p:spPr>
        <p:txBody>
          <a:bodyPr wrap="square" rtlCol="0">
            <a:spAutoFit/>
          </a:bodyPr>
          <a:lstStyle/>
          <a:p>
            <a:r>
              <a:rPr lang="es-AR" dirty="0" smtClean="0">
                <a:solidFill>
                  <a:schemeClr val="bg1"/>
                </a:solidFill>
              </a:rPr>
              <a:t>Fuente: Dirección de Cultura.2022</a:t>
            </a:r>
            <a:endParaRPr lang="es-AR" dirty="0">
              <a:solidFill>
                <a:schemeClr val="bg1"/>
              </a:solidFill>
            </a:endParaRPr>
          </a:p>
        </p:txBody>
      </p:sp>
      <p:sp>
        <p:nvSpPr>
          <p:cNvPr id="4" name="CuadroTexto 3"/>
          <p:cNvSpPr txBox="1"/>
          <p:nvPr/>
        </p:nvSpPr>
        <p:spPr>
          <a:xfrm>
            <a:off x="1545450" y="2500037"/>
            <a:ext cx="8672512" cy="4247317"/>
          </a:xfrm>
          <a:prstGeom prst="rect">
            <a:avLst/>
          </a:prstGeom>
          <a:noFill/>
        </p:spPr>
        <p:txBody>
          <a:bodyPr wrap="square" rtlCol="0">
            <a:spAutoFit/>
          </a:bodyPr>
          <a:lstStyle/>
          <a:p>
            <a:endParaRPr lang="es-AR" b="1" dirty="0"/>
          </a:p>
          <a:p>
            <a:r>
              <a:rPr lang="es-AR" dirty="0" smtClean="0"/>
              <a:t>*Porcelana fría </a:t>
            </a:r>
          </a:p>
          <a:p>
            <a:r>
              <a:rPr lang="es-AR" dirty="0" smtClean="0"/>
              <a:t>*Murga Las Luciérnagas</a:t>
            </a:r>
          </a:p>
          <a:p>
            <a:r>
              <a:rPr lang="es-AR" dirty="0" smtClean="0"/>
              <a:t>*Baile y clases de tango</a:t>
            </a:r>
          </a:p>
          <a:p>
            <a:r>
              <a:rPr lang="es-AR" dirty="0" smtClean="0"/>
              <a:t>*Coro de cámara</a:t>
            </a:r>
          </a:p>
          <a:p>
            <a:r>
              <a:rPr lang="es-AR" dirty="0" smtClean="0"/>
              <a:t>*Teatro</a:t>
            </a:r>
          </a:p>
          <a:p>
            <a:r>
              <a:rPr lang="es-AR" dirty="0" smtClean="0"/>
              <a:t>*Teatro Las Luciérnagas</a:t>
            </a:r>
          </a:p>
          <a:p>
            <a:r>
              <a:rPr lang="es-AR" dirty="0" smtClean="0"/>
              <a:t>*Taller audiovisual Las Luciérnagas</a:t>
            </a:r>
          </a:p>
          <a:p>
            <a:r>
              <a:rPr lang="es-AR" dirty="0" smtClean="0"/>
              <a:t>*Portugués 1 y 2</a:t>
            </a:r>
          </a:p>
          <a:p>
            <a:r>
              <a:rPr lang="es-AR" dirty="0" smtClean="0"/>
              <a:t>*Arte y dibujo</a:t>
            </a:r>
          </a:p>
          <a:p>
            <a:r>
              <a:rPr lang="es-AR" dirty="0" smtClean="0"/>
              <a:t>*Italiano</a:t>
            </a:r>
          </a:p>
          <a:p>
            <a:r>
              <a:rPr lang="es-AR" dirty="0" smtClean="0"/>
              <a:t>*Costura</a:t>
            </a:r>
          </a:p>
          <a:p>
            <a:r>
              <a:rPr lang="es-AR" dirty="0" smtClean="0"/>
              <a:t>*Artesanías</a:t>
            </a:r>
          </a:p>
          <a:p>
            <a:r>
              <a:rPr lang="es-AR" dirty="0" smtClean="0"/>
              <a:t>*Arte terapia </a:t>
            </a:r>
          </a:p>
          <a:p>
            <a:endParaRPr lang="es-AR" dirty="0"/>
          </a:p>
        </p:txBody>
      </p:sp>
    </p:spTree>
    <p:extLst>
      <p:ext uri="{BB962C8B-B14F-4D97-AF65-F5344CB8AC3E}">
        <p14:creationId xmlns:p14="http://schemas.microsoft.com/office/powerpoint/2010/main" val="2806537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7813" y="1528763"/>
            <a:ext cx="9267787" cy="51577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solidFill>
                <a:schemeClr val="tx1"/>
              </a:solidFill>
            </a:endParaRPr>
          </a:p>
        </p:txBody>
      </p:sp>
      <p:sp>
        <p:nvSpPr>
          <p:cNvPr id="19" name="18 CuadroTexto"/>
          <p:cNvSpPr txBox="1"/>
          <p:nvPr/>
        </p:nvSpPr>
        <p:spPr>
          <a:xfrm>
            <a:off x="1616925" y="1715938"/>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8" name="17 CuadroTexto"/>
          <p:cNvSpPr txBox="1"/>
          <p:nvPr/>
        </p:nvSpPr>
        <p:spPr>
          <a:xfrm>
            <a:off x="6923316" y="1838004"/>
            <a:ext cx="3592284" cy="369332"/>
          </a:xfrm>
          <a:prstGeom prst="rect">
            <a:avLst/>
          </a:prstGeom>
          <a:noFill/>
        </p:spPr>
        <p:txBody>
          <a:bodyPr wrap="square" rtlCol="0">
            <a:spAutoFit/>
          </a:bodyPr>
          <a:lstStyle/>
          <a:p>
            <a:r>
              <a:rPr lang="es-AR" b="1" dirty="0" smtClean="0"/>
              <a:t>La Falda Municipio Saludable</a:t>
            </a:r>
          </a:p>
        </p:txBody>
      </p:sp>
      <p:sp>
        <p:nvSpPr>
          <p:cNvPr id="33" name="32 CuadroTexto"/>
          <p:cNvSpPr txBox="1"/>
          <p:nvPr/>
        </p:nvSpPr>
        <p:spPr>
          <a:xfrm>
            <a:off x="4702629" y="7098195"/>
            <a:ext cx="6174695" cy="369332"/>
          </a:xfrm>
          <a:prstGeom prst="rect">
            <a:avLst/>
          </a:prstGeom>
          <a:noFill/>
        </p:spPr>
        <p:txBody>
          <a:bodyPr wrap="square" rtlCol="0">
            <a:spAutoFit/>
          </a:bodyPr>
          <a:lstStyle/>
          <a:p>
            <a:r>
              <a:rPr lang="es-AR" dirty="0" smtClean="0">
                <a:solidFill>
                  <a:schemeClr val="bg1"/>
                </a:solidFill>
              </a:rPr>
              <a:t>Fuente: La Falda Municipio Saludable. Secretaría de Salud 2022</a:t>
            </a:r>
            <a:endParaRPr lang="es-AR" dirty="0">
              <a:solidFill>
                <a:schemeClr val="bg1"/>
              </a:solidFill>
            </a:endParaRPr>
          </a:p>
        </p:txBody>
      </p:sp>
      <p:sp>
        <p:nvSpPr>
          <p:cNvPr id="4" name="CuadroTexto 3"/>
          <p:cNvSpPr txBox="1"/>
          <p:nvPr/>
        </p:nvSpPr>
        <p:spPr>
          <a:xfrm>
            <a:off x="1545450" y="2500037"/>
            <a:ext cx="8672512" cy="646331"/>
          </a:xfrm>
          <a:prstGeom prst="rect">
            <a:avLst/>
          </a:prstGeom>
          <a:noFill/>
        </p:spPr>
        <p:txBody>
          <a:bodyPr wrap="square" rtlCol="0">
            <a:spAutoFit/>
          </a:bodyPr>
          <a:lstStyle/>
          <a:p>
            <a:endParaRPr lang="es-AR" b="1" dirty="0"/>
          </a:p>
          <a:p>
            <a:endParaRPr lang="es-AR" dirty="0"/>
          </a:p>
        </p:txBody>
      </p:sp>
      <p:sp>
        <p:nvSpPr>
          <p:cNvPr id="5" name="CuadroTexto 4"/>
          <p:cNvSpPr txBox="1"/>
          <p:nvPr/>
        </p:nvSpPr>
        <p:spPr>
          <a:xfrm>
            <a:off x="1756229" y="2656114"/>
            <a:ext cx="8026400" cy="2862322"/>
          </a:xfrm>
          <a:prstGeom prst="rect">
            <a:avLst/>
          </a:prstGeom>
          <a:noFill/>
        </p:spPr>
        <p:txBody>
          <a:bodyPr wrap="square" rtlCol="0">
            <a:spAutoFit/>
          </a:bodyPr>
          <a:lstStyle/>
          <a:p>
            <a:r>
              <a:rPr lang="es-ES" dirty="0" smtClean="0"/>
              <a:t> La Falda es un Municipio Saludable (enmarcado en el Programa Nacional Municipios, Ciudades y Comunidades Saludables, dependiente del Ministerio de Salud). </a:t>
            </a:r>
          </a:p>
          <a:p>
            <a:r>
              <a:rPr lang="es-ES" dirty="0" smtClean="0"/>
              <a:t>En octubre de 2021 el </a:t>
            </a:r>
            <a:r>
              <a:rPr lang="es-ES" dirty="0" err="1" smtClean="0"/>
              <a:t>PNMyCS</a:t>
            </a:r>
            <a:r>
              <a:rPr lang="es-ES" dirty="0" smtClean="0"/>
              <a:t> retoma contacto para iniciar nuevas actividades</a:t>
            </a:r>
          </a:p>
          <a:p>
            <a:r>
              <a:rPr lang="es-ES" dirty="0" smtClean="0"/>
              <a:t>En esta oportunidad se trabaja en dos líneas de acción, siempre con el objetivo de mejorar la calidad de vida de nuestros habitantes:</a:t>
            </a:r>
          </a:p>
          <a:p>
            <a:endParaRPr lang="es-ES" dirty="0"/>
          </a:p>
          <a:p>
            <a:pPr marL="342900" indent="-342900">
              <a:buAutoNum type="arabicParenR"/>
            </a:pPr>
            <a:r>
              <a:rPr lang="es-ES" dirty="0" smtClean="0"/>
              <a:t>Seguridad Vial</a:t>
            </a:r>
          </a:p>
          <a:p>
            <a:pPr marL="342900" indent="-342900">
              <a:buAutoNum type="arabicParenR"/>
            </a:pPr>
            <a:endParaRPr lang="es-ES" dirty="0" smtClean="0"/>
          </a:p>
          <a:p>
            <a:pPr marL="342900" indent="-342900">
              <a:buAutoNum type="arabicParenR"/>
            </a:pPr>
            <a:r>
              <a:rPr lang="es-ES" dirty="0" smtClean="0"/>
              <a:t>Seguridad Alimentaria</a:t>
            </a:r>
            <a:endParaRPr lang="es-ES" dirty="0"/>
          </a:p>
        </p:txBody>
      </p:sp>
    </p:spTree>
    <p:extLst>
      <p:ext uri="{BB962C8B-B14F-4D97-AF65-F5344CB8AC3E}">
        <p14:creationId xmlns:p14="http://schemas.microsoft.com/office/powerpoint/2010/main" val="1680695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7813" y="1528763"/>
            <a:ext cx="9267787" cy="51577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solidFill>
                <a:schemeClr val="tx1"/>
              </a:solidFill>
            </a:endParaRPr>
          </a:p>
        </p:txBody>
      </p:sp>
      <p:sp>
        <p:nvSpPr>
          <p:cNvPr id="19" name="18 CuadroTexto"/>
          <p:cNvSpPr txBox="1"/>
          <p:nvPr/>
        </p:nvSpPr>
        <p:spPr>
          <a:xfrm>
            <a:off x="1616925" y="1715938"/>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8" name="17 CuadroTexto"/>
          <p:cNvSpPr txBox="1"/>
          <p:nvPr/>
        </p:nvSpPr>
        <p:spPr>
          <a:xfrm>
            <a:off x="6923316" y="1838004"/>
            <a:ext cx="3592284" cy="369332"/>
          </a:xfrm>
          <a:prstGeom prst="rect">
            <a:avLst/>
          </a:prstGeom>
          <a:noFill/>
        </p:spPr>
        <p:txBody>
          <a:bodyPr wrap="square" rtlCol="0">
            <a:spAutoFit/>
          </a:bodyPr>
          <a:lstStyle/>
          <a:p>
            <a:r>
              <a:rPr lang="es-AR" b="1" dirty="0" smtClean="0"/>
              <a:t>La Falda Municipio Saludable</a:t>
            </a:r>
          </a:p>
        </p:txBody>
      </p:sp>
      <p:sp>
        <p:nvSpPr>
          <p:cNvPr id="33" name="32 CuadroTexto"/>
          <p:cNvSpPr txBox="1"/>
          <p:nvPr/>
        </p:nvSpPr>
        <p:spPr>
          <a:xfrm>
            <a:off x="4702629" y="7098195"/>
            <a:ext cx="6174695" cy="369332"/>
          </a:xfrm>
          <a:prstGeom prst="rect">
            <a:avLst/>
          </a:prstGeom>
          <a:noFill/>
        </p:spPr>
        <p:txBody>
          <a:bodyPr wrap="square" rtlCol="0">
            <a:spAutoFit/>
          </a:bodyPr>
          <a:lstStyle/>
          <a:p>
            <a:r>
              <a:rPr lang="es-AR" dirty="0" smtClean="0">
                <a:solidFill>
                  <a:schemeClr val="bg1"/>
                </a:solidFill>
              </a:rPr>
              <a:t>Fuente: La Falda Municipio Saludable. Secretaría de Salud 2022</a:t>
            </a:r>
            <a:endParaRPr lang="es-AR" dirty="0">
              <a:solidFill>
                <a:schemeClr val="bg1"/>
              </a:solidFill>
            </a:endParaRPr>
          </a:p>
        </p:txBody>
      </p:sp>
      <p:sp>
        <p:nvSpPr>
          <p:cNvPr id="4" name="CuadroTexto 3"/>
          <p:cNvSpPr txBox="1"/>
          <p:nvPr/>
        </p:nvSpPr>
        <p:spPr>
          <a:xfrm>
            <a:off x="1545450" y="2500037"/>
            <a:ext cx="8672512" cy="646331"/>
          </a:xfrm>
          <a:prstGeom prst="rect">
            <a:avLst/>
          </a:prstGeom>
          <a:noFill/>
        </p:spPr>
        <p:txBody>
          <a:bodyPr wrap="square" rtlCol="0">
            <a:spAutoFit/>
          </a:bodyPr>
          <a:lstStyle/>
          <a:p>
            <a:endParaRPr lang="es-AR" b="1" dirty="0"/>
          </a:p>
          <a:p>
            <a:endParaRPr lang="es-AR" dirty="0"/>
          </a:p>
        </p:txBody>
      </p:sp>
      <p:sp>
        <p:nvSpPr>
          <p:cNvPr id="5" name="CuadroTexto 4"/>
          <p:cNvSpPr txBox="1"/>
          <p:nvPr/>
        </p:nvSpPr>
        <p:spPr>
          <a:xfrm>
            <a:off x="1704596" y="2296881"/>
            <a:ext cx="8026400" cy="4801314"/>
          </a:xfrm>
          <a:prstGeom prst="rect">
            <a:avLst/>
          </a:prstGeom>
          <a:noFill/>
        </p:spPr>
        <p:txBody>
          <a:bodyPr wrap="square" rtlCol="0">
            <a:spAutoFit/>
          </a:bodyPr>
          <a:lstStyle/>
          <a:p>
            <a:r>
              <a:rPr lang="es-ES" dirty="0" smtClean="0"/>
              <a:t>LINEA SEGURIDAD VIAL</a:t>
            </a:r>
          </a:p>
          <a:p>
            <a:r>
              <a:rPr lang="es-ES" dirty="0" smtClean="0"/>
              <a:t> La Municipalidad de La Falda incorpora para asesorías, lineamientos  y acompañamiento al Dr. Horacio </a:t>
            </a:r>
            <a:r>
              <a:rPr lang="es-ES" dirty="0" err="1" smtClean="0"/>
              <a:t>Botta</a:t>
            </a:r>
            <a:r>
              <a:rPr lang="es-ES" dirty="0" smtClean="0"/>
              <a:t> </a:t>
            </a:r>
            <a:r>
              <a:rPr lang="es-ES" dirty="0" err="1" smtClean="0"/>
              <a:t>Bernaus</a:t>
            </a:r>
            <a:endParaRPr lang="es-ES" dirty="0" smtClean="0"/>
          </a:p>
          <a:p>
            <a:r>
              <a:rPr lang="es-ES" dirty="0" smtClean="0"/>
              <a:t>Dentro de las acciones a realizar se detallan las siguientes:</a:t>
            </a:r>
          </a:p>
          <a:p>
            <a:endParaRPr lang="es-ES" dirty="0"/>
          </a:p>
          <a:p>
            <a:r>
              <a:rPr lang="es-ES" dirty="0" smtClean="0"/>
              <a:t>*Sensibilización a la comunidad en general: mediante la implementación de diversas estrategias comunicacionales basadas en 3 ejes, peatón, uso de casco y motos.</a:t>
            </a:r>
          </a:p>
          <a:p>
            <a:endParaRPr lang="es-ES" dirty="0"/>
          </a:p>
          <a:p>
            <a:r>
              <a:rPr lang="es-ES" dirty="0" smtClean="0"/>
              <a:t>*Sensibilización a jóvenes: en este punto se ejecutan dos acciones en paralelo</a:t>
            </a:r>
          </a:p>
          <a:p>
            <a:r>
              <a:rPr lang="es-ES" dirty="0" smtClean="0"/>
              <a:t>A-Educación vial desde la promoción de salud en escuelas secundarias públicas a los/as alumnos/as de los últimos cursos.</a:t>
            </a:r>
          </a:p>
          <a:p>
            <a:endParaRPr lang="es-ES" dirty="0" smtClean="0"/>
          </a:p>
          <a:p>
            <a:r>
              <a:rPr lang="es-ES" dirty="0" smtClean="0"/>
              <a:t>B-Programa mi primera licencia: a cargo del Dr. </a:t>
            </a:r>
            <a:r>
              <a:rPr lang="es-ES" dirty="0" err="1" smtClean="0"/>
              <a:t>Botta</a:t>
            </a:r>
            <a:r>
              <a:rPr lang="es-ES" dirty="0" smtClean="0"/>
              <a:t> </a:t>
            </a:r>
            <a:r>
              <a:rPr lang="es-ES" dirty="0" err="1" smtClean="0"/>
              <a:t>Bernaus</a:t>
            </a:r>
            <a:r>
              <a:rPr lang="es-ES" dirty="0" smtClean="0"/>
              <a:t> se implementa, mediante encuentros, la formación para los/las jóvenes que estén próximos a sacar su primera licencia de conducir.  </a:t>
            </a:r>
          </a:p>
          <a:p>
            <a:endParaRPr lang="es-ES" dirty="0"/>
          </a:p>
          <a:p>
            <a:endParaRPr lang="es-ES" dirty="0"/>
          </a:p>
        </p:txBody>
      </p:sp>
    </p:spTree>
    <p:extLst>
      <p:ext uri="{BB962C8B-B14F-4D97-AF65-F5344CB8AC3E}">
        <p14:creationId xmlns:p14="http://schemas.microsoft.com/office/powerpoint/2010/main" val="90097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carpetas Datos\Escritorio\para fabio\cambios pa pag de gob\imagen comunidad.gif"/>
          <p:cNvPicPr/>
          <p:nvPr/>
        </p:nvPicPr>
        <p:blipFill>
          <a:blip r:embed="rId2" cstate="print"/>
          <a:srcRect/>
          <a:stretch>
            <a:fillRect/>
          </a:stretch>
        </p:blipFill>
        <p:spPr bwMode="auto">
          <a:xfrm>
            <a:off x="3263153" y="1685364"/>
            <a:ext cx="4374776" cy="4213412"/>
          </a:xfrm>
          <a:prstGeom prst="rect">
            <a:avLst/>
          </a:prstGeom>
          <a:noFill/>
          <a:ln w="9525">
            <a:noFill/>
            <a:miter lim="800000"/>
            <a:headEnd/>
            <a:tailEnd/>
          </a:ln>
        </p:spPr>
      </p:pic>
      <p:sp>
        <p:nvSpPr>
          <p:cNvPr id="3" name="2 CuadroTexto"/>
          <p:cNvSpPr txBox="1"/>
          <p:nvPr/>
        </p:nvSpPr>
        <p:spPr>
          <a:xfrm>
            <a:off x="376518" y="215153"/>
            <a:ext cx="9359152" cy="769441"/>
          </a:xfrm>
          <a:prstGeom prst="rect">
            <a:avLst/>
          </a:prstGeom>
          <a:noFill/>
        </p:spPr>
        <p:txBody>
          <a:bodyPr wrap="square" rtlCol="0">
            <a:spAutoFit/>
          </a:bodyPr>
          <a:lstStyle/>
          <a:p>
            <a:r>
              <a:rPr lang="es-AR" sz="4400" b="1" dirty="0" smtClean="0">
                <a:solidFill>
                  <a:schemeClr val="bg1"/>
                </a:solidFill>
                <a:latin typeface="Monotype Corsiva" pitchFamily="66" charset="0"/>
                <a:cs typeface="Aharoni" pitchFamily="2" charset="-79"/>
              </a:rPr>
              <a:t>Determinantes</a:t>
            </a:r>
          </a:p>
        </p:txBody>
      </p:sp>
      <p:sp>
        <p:nvSpPr>
          <p:cNvPr id="2050" name="Oval 2"/>
          <p:cNvSpPr>
            <a:spLocks noChangeArrowheads="1"/>
          </p:cNvSpPr>
          <p:nvPr/>
        </p:nvSpPr>
        <p:spPr bwMode="auto">
          <a:xfrm>
            <a:off x="0" y="946429"/>
            <a:ext cx="3532094" cy="3392487"/>
          </a:xfrm>
          <a:prstGeom prst="ellipse">
            <a:avLst/>
          </a:prstGeom>
          <a:gradFill rotWithShape="1">
            <a:gsLst>
              <a:gs pos="0">
                <a:srgbClr val="C00000"/>
              </a:gs>
              <a:gs pos="100000">
                <a:srgbClr val="C0000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1" i="0" u="none" strike="noStrike" cap="none" normalizeH="0" baseline="0" dirty="0" smtClean="0">
                <a:ln>
                  <a:noFill/>
                </a:ln>
                <a:solidFill>
                  <a:srgbClr val="FFFFFF"/>
                </a:solidFill>
                <a:effectLst/>
                <a:latin typeface="Calibri" pitchFamily="34" charset="0"/>
                <a:cs typeface="Arial" pitchFamily="34" charset="0"/>
              </a:rPr>
              <a:t>*</a:t>
            </a:r>
            <a:r>
              <a:rPr kumimoji="0" lang="es-AR" sz="1400" b="1" i="0" u="none" strike="noStrike" cap="none" normalizeH="0" baseline="0" dirty="0" smtClean="0">
                <a:ln>
                  <a:noFill/>
                </a:ln>
                <a:solidFill>
                  <a:srgbClr val="FFFFFF"/>
                </a:solidFill>
                <a:effectLst/>
                <a:latin typeface="Calibri" pitchFamily="34" charset="0"/>
                <a:cs typeface="Arial" pitchFamily="34" charset="0"/>
              </a:rPr>
              <a:t>Promoción de la </a:t>
            </a:r>
            <a:r>
              <a:rPr kumimoji="0" lang="es-AR" sz="1400" b="1" i="0" u="none" strike="noStrike" cap="none" normalizeH="0" baseline="0" dirty="0" err="1" smtClean="0">
                <a:ln>
                  <a:noFill/>
                </a:ln>
                <a:solidFill>
                  <a:srgbClr val="FFFFFF"/>
                </a:solidFill>
                <a:effectLst/>
                <a:latin typeface="Calibri" pitchFamily="34" charset="0"/>
                <a:cs typeface="Arial" pitchFamily="34" charset="0"/>
              </a:rPr>
              <a:t>act</a:t>
            </a:r>
            <a:r>
              <a:rPr kumimoji="0" lang="es-AR" sz="1400" b="1" i="0" u="none" strike="noStrike" cap="none" normalizeH="0" baseline="0" dirty="0" smtClean="0">
                <a:ln>
                  <a:noFill/>
                </a:ln>
                <a:solidFill>
                  <a:srgbClr val="FFFFFF"/>
                </a:solidFill>
                <a:effectLst/>
                <a:latin typeface="Calibri" pitchFamily="34" charset="0"/>
                <a:cs typeface="Arial" pitchFamily="34" charset="0"/>
              </a:rPr>
              <a:t>. Física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rgbClr val="FFFFFF"/>
                </a:solidFill>
                <a:effectLst/>
                <a:latin typeface="Calibri" pitchFamily="34" charset="0"/>
                <a:cs typeface="Arial" pitchFamily="34" charset="0"/>
              </a:rPr>
              <a:t>*Control del consumo de tabaco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rgbClr val="FFFFFF"/>
                </a:solidFill>
                <a:effectLst/>
                <a:latin typeface="Calibri" pitchFamily="34" charset="0"/>
                <a:cs typeface="Arial" pitchFamily="34" charset="0"/>
              </a:rPr>
              <a:t>*Promoción de la seguridad vial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rgbClr val="FFFFFF"/>
                </a:solidFill>
                <a:effectLst/>
                <a:latin typeface="Calibri" pitchFamily="34" charset="0"/>
                <a:cs typeface="Arial" pitchFamily="34" charset="0"/>
              </a:rPr>
              <a:t>*Promoción de la alimentación saludable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rgbClr val="FFFFFF"/>
                </a:solidFill>
                <a:effectLst/>
                <a:latin typeface="Calibri" pitchFamily="34" charset="0"/>
                <a:cs typeface="Arial" pitchFamily="34" charset="0"/>
              </a:rPr>
              <a:t>*Control de alcohol y </a:t>
            </a:r>
            <a:r>
              <a:rPr kumimoji="0" lang="es-AR" sz="1400" b="1" i="0" u="none" strike="noStrike" cap="none" normalizeH="0" baseline="0" dirty="0" err="1" smtClean="0">
                <a:ln>
                  <a:noFill/>
                </a:ln>
                <a:solidFill>
                  <a:srgbClr val="FFFFFF"/>
                </a:solidFill>
                <a:effectLst/>
                <a:latin typeface="Calibri" pitchFamily="34" charset="0"/>
                <a:cs typeface="Arial" pitchFamily="34" charset="0"/>
              </a:rPr>
              <a:t>sust</a:t>
            </a:r>
            <a:r>
              <a:rPr kumimoji="0" lang="es-AR" sz="1400" b="1" i="0" u="none" strike="noStrike" cap="none" normalizeH="0" baseline="0" dirty="0" smtClean="0">
                <a:ln>
                  <a:noFill/>
                </a:ln>
                <a:solidFill>
                  <a:srgbClr val="FFFFFF"/>
                </a:solidFill>
                <a:effectLst/>
                <a:latin typeface="Calibri" pitchFamily="34" charset="0"/>
                <a:cs typeface="Arial" pitchFamily="34" charset="0"/>
              </a:rPr>
              <a:t>. tóxicas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Oval 3"/>
          <p:cNvSpPr>
            <a:spLocks noChangeArrowheads="1"/>
          </p:cNvSpPr>
          <p:nvPr/>
        </p:nvSpPr>
        <p:spPr bwMode="auto">
          <a:xfrm>
            <a:off x="0" y="4428566"/>
            <a:ext cx="3601197" cy="3132698"/>
          </a:xfrm>
          <a:prstGeom prst="ellipse">
            <a:avLst/>
          </a:prstGeom>
          <a:solidFill>
            <a:srgbClr val="E36C0A"/>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Calibri" pitchFamily="34" charset="0"/>
                <a:cs typeface="Arial" pitchFamily="34" charset="0"/>
              </a:rPr>
              <a:t>*</a:t>
            </a:r>
            <a:r>
              <a:rPr kumimoji="0" lang="es-AR" sz="1400" b="1" i="0" u="none" strike="noStrike" cap="none" normalizeH="0" baseline="0" dirty="0" smtClean="0">
                <a:ln>
                  <a:noFill/>
                </a:ln>
                <a:solidFill>
                  <a:schemeClr val="tx1"/>
                </a:solidFill>
                <a:effectLst/>
                <a:latin typeface="Calibri" pitchFamily="34" charset="0"/>
                <a:cs typeface="Arial" pitchFamily="34" charset="0"/>
              </a:rPr>
              <a:t>Control prenatal del parto y prenatal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chemeClr val="tx1"/>
                </a:solidFill>
                <a:effectLst/>
                <a:latin typeface="Calibri" pitchFamily="34" charset="0"/>
                <a:cs typeface="Arial" pitchFamily="34" charset="0"/>
              </a:rPr>
              <a:t>*Salud integral del niño, del nacimiento a los 5 años.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chemeClr val="tx1"/>
                </a:solidFill>
                <a:effectLst/>
                <a:latin typeface="Calibri" pitchFamily="34" charset="0"/>
                <a:cs typeface="Arial" pitchFamily="34" charset="0"/>
              </a:rPr>
              <a:t>*cobertura de vacunación infantil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chemeClr val="tx1"/>
                </a:solidFill>
                <a:effectLst/>
                <a:latin typeface="Calibri" pitchFamily="34" charset="0"/>
                <a:cs typeface="Arial" pitchFamily="34" charset="0"/>
              </a:rPr>
              <a:t>*Prevención de enfermedades cardiovasculares</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Oval 4"/>
          <p:cNvSpPr>
            <a:spLocks noChangeArrowheads="1"/>
          </p:cNvSpPr>
          <p:nvPr/>
        </p:nvSpPr>
        <p:spPr bwMode="auto">
          <a:xfrm>
            <a:off x="7273179" y="1290916"/>
            <a:ext cx="3635375" cy="3086754"/>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0" i="0" u="none" strike="noStrike" cap="none" normalizeH="0" baseline="0" dirty="0" smtClean="0">
                <a:ln>
                  <a:noFill/>
                </a:ln>
                <a:solidFill>
                  <a:schemeClr val="tx1"/>
                </a:solidFill>
                <a:effectLst/>
                <a:latin typeface="Calibri" pitchFamily="34" charset="0"/>
                <a:cs typeface="Arial" pitchFamily="34" charset="0"/>
              </a:rPr>
              <a:t>*</a:t>
            </a:r>
            <a:r>
              <a:rPr kumimoji="0" lang="es-AR" sz="1400" b="1" i="0" u="none" strike="noStrike" cap="none" normalizeH="0" baseline="0" dirty="0" smtClean="0">
                <a:ln>
                  <a:noFill/>
                </a:ln>
                <a:solidFill>
                  <a:schemeClr val="tx1"/>
                </a:solidFill>
                <a:effectLst/>
                <a:latin typeface="Calibri" pitchFamily="34" charset="0"/>
                <a:cs typeface="Arial" pitchFamily="34" charset="0"/>
              </a:rPr>
              <a:t>promoción del empleo genuino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chemeClr val="tx1"/>
                </a:solidFill>
                <a:effectLst/>
                <a:latin typeface="Calibri" pitchFamily="34" charset="0"/>
                <a:cs typeface="Arial" pitchFamily="34" charset="0"/>
              </a:rPr>
              <a:t>*Promoción de la educación</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Oval 5"/>
          <p:cNvSpPr>
            <a:spLocks noChangeArrowheads="1"/>
          </p:cNvSpPr>
          <p:nvPr/>
        </p:nvSpPr>
        <p:spPr bwMode="auto">
          <a:xfrm>
            <a:off x="6856506" y="4542771"/>
            <a:ext cx="3836894" cy="3018491"/>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rgbClr val="FFFFFF"/>
                </a:solidFill>
                <a:effectLst/>
                <a:latin typeface="Calibri" pitchFamily="34" charset="0"/>
                <a:cs typeface="Arial" pitchFamily="34" charset="0"/>
              </a:rPr>
              <a:t>*Agua segura y disposición sanitaria de excretas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rgbClr val="FFFFFF"/>
                </a:solidFill>
                <a:effectLst/>
                <a:latin typeface="Calibri" pitchFamily="34" charset="0"/>
                <a:cs typeface="Arial" pitchFamily="34" charset="0"/>
              </a:rPr>
              <a:t>*Gestión de residuos sólidos Urbanos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1400" b="1" i="0" u="none" strike="noStrike" cap="none" normalizeH="0" baseline="0" dirty="0" smtClean="0">
                <a:ln>
                  <a:noFill/>
                </a:ln>
                <a:solidFill>
                  <a:srgbClr val="FFFFFF"/>
                </a:solidFill>
                <a:effectLst/>
                <a:latin typeface="Calibri" pitchFamily="34" charset="0"/>
                <a:cs typeface="Arial" pitchFamily="34" charset="0"/>
              </a:rPr>
              <a:t>*</a:t>
            </a:r>
            <a:r>
              <a:rPr kumimoji="0" lang="es-AR" sz="1400" b="1" i="0" u="none" strike="noStrike" cap="none" normalizeH="0" baseline="0" dirty="0" err="1" smtClean="0">
                <a:ln>
                  <a:noFill/>
                </a:ln>
                <a:solidFill>
                  <a:srgbClr val="FFFFFF"/>
                </a:solidFill>
                <a:effectLst/>
                <a:latin typeface="Calibri" pitchFamily="34" charset="0"/>
                <a:cs typeface="Arial" pitchFamily="34" charset="0"/>
              </a:rPr>
              <a:t>Parquización</a:t>
            </a:r>
            <a:r>
              <a:rPr kumimoji="0" lang="es-AR" sz="1400" b="1" i="0" u="none" strike="noStrike" cap="none" normalizeH="0" baseline="0" dirty="0" smtClean="0">
                <a:ln>
                  <a:noFill/>
                </a:ln>
                <a:solidFill>
                  <a:srgbClr val="FFFFFF"/>
                </a:solidFill>
                <a:effectLst/>
                <a:latin typeface="Calibri" pitchFamily="34" charset="0"/>
                <a:cs typeface="Arial" pitchFamily="34" charset="0"/>
              </a:rPr>
              <a:t> y arbolado urbano con especies nativas no </a:t>
            </a:r>
            <a:r>
              <a:rPr kumimoji="0" lang="es-AR" sz="1400" b="1" i="0" u="none" strike="noStrike" cap="none" normalizeH="0" baseline="0" dirty="0" err="1" smtClean="0">
                <a:ln>
                  <a:noFill/>
                </a:ln>
                <a:solidFill>
                  <a:srgbClr val="FFFFFF"/>
                </a:solidFill>
                <a:effectLst/>
                <a:latin typeface="Calibri" pitchFamily="34" charset="0"/>
                <a:cs typeface="Arial" pitchFamily="34" charset="0"/>
              </a:rPr>
              <a:t>alergenas</a:t>
            </a:r>
            <a:r>
              <a:rPr kumimoji="0" lang="es-AR" sz="1400" b="1" i="0" u="none" strike="noStrike" cap="none" normalizeH="0" baseline="0" dirty="0" smtClean="0">
                <a:ln>
                  <a:noFill/>
                </a:ln>
                <a:solidFill>
                  <a:srgbClr val="FFFFFF"/>
                </a:solidFill>
                <a:effectLst/>
                <a:latin typeface="Calibri" pitchFamily="34" charset="0"/>
                <a:cs typeface="Arial" pitchFamily="34" charset="0"/>
              </a:rPr>
              <a:t>.</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8199717" y="6830545"/>
            <a:ext cx="1446306" cy="730718"/>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b="1" i="0" u="none" strike="noStrike" cap="none" normalizeH="0" baseline="0" dirty="0" smtClean="0">
                <a:ln>
                  <a:noFill/>
                </a:ln>
                <a:solidFill>
                  <a:srgbClr val="FFFFFF"/>
                </a:solidFill>
                <a:effectLst/>
                <a:latin typeface="Calibri" pitchFamily="34" charset="0"/>
                <a:cs typeface="Arial" pitchFamily="34" charset="0"/>
              </a:rPr>
              <a:t>Salud ambiental</a:t>
            </a:r>
            <a:endParaRPr kumimoji="0" lang="es-AR"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2167404" y="6903290"/>
            <a:ext cx="2225301" cy="657973"/>
          </a:xfrm>
          <a:prstGeom prst="rect">
            <a:avLst/>
          </a:prstGeom>
          <a:solidFill>
            <a:srgbClr val="E36C0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b="1" i="0" u="none" strike="noStrike" cap="none" normalizeH="0" baseline="0" smtClean="0">
                <a:ln>
                  <a:noFill/>
                </a:ln>
                <a:solidFill>
                  <a:schemeClr val="tx1"/>
                </a:solidFill>
                <a:effectLst/>
                <a:latin typeface="Calibri" pitchFamily="34" charset="0"/>
                <a:cs typeface="Arial" pitchFamily="34" charset="0"/>
              </a:rPr>
              <a:t>Sistema y servicios de salud</a:t>
            </a:r>
            <a:endParaRPr kumimoji="0" lang="es-AR" b="0" i="0" u="none" strike="noStrike" cap="none" normalizeH="0" baseline="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2026025" y="1054008"/>
            <a:ext cx="2510117" cy="380345"/>
          </a:xfrm>
          <a:prstGeom prst="rect">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b="1" i="0" u="none" strike="noStrike" cap="none" normalizeH="0" baseline="0" smtClean="0">
                <a:ln>
                  <a:noFill/>
                </a:ln>
                <a:solidFill>
                  <a:srgbClr val="FFFFFF"/>
                </a:solidFill>
                <a:effectLst/>
                <a:latin typeface="Calibri" pitchFamily="34" charset="0"/>
                <a:cs typeface="Arial" pitchFamily="34" charset="0"/>
              </a:rPr>
              <a:t>Modos de vida</a:t>
            </a:r>
            <a:endParaRPr kumimoji="0" lang="es-AR" b="0" i="0" u="none" strike="noStrike" cap="none" normalizeH="0" baseline="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8414871" y="3298450"/>
            <a:ext cx="1374588" cy="663949"/>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b="1" i="0" u="none" strike="noStrike" cap="none" normalizeH="0" baseline="0" dirty="0" smtClean="0">
                <a:ln>
                  <a:noFill/>
                </a:ln>
                <a:solidFill>
                  <a:srgbClr val="000000"/>
                </a:solidFill>
                <a:effectLst/>
                <a:latin typeface="Calibri" pitchFamily="34" charset="0"/>
                <a:cs typeface="Arial" pitchFamily="34" charset="0"/>
              </a:rPr>
              <a:t>Socio- económico</a:t>
            </a:r>
            <a:endParaRPr kumimoji="0" lang="es-A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7813" y="1528763"/>
            <a:ext cx="8970149" cy="457132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solidFill>
                <a:schemeClr val="tx1"/>
              </a:solidFill>
            </a:endParaRPr>
          </a:p>
        </p:txBody>
      </p:sp>
      <p:sp>
        <p:nvSpPr>
          <p:cNvPr id="19" name="18 CuadroTexto"/>
          <p:cNvSpPr txBox="1"/>
          <p:nvPr/>
        </p:nvSpPr>
        <p:spPr>
          <a:xfrm>
            <a:off x="1616925" y="1715938"/>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8" name="17 CuadroTexto"/>
          <p:cNvSpPr txBox="1"/>
          <p:nvPr/>
        </p:nvSpPr>
        <p:spPr>
          <a:xfrm>
            <a:off x="6923316" y="1838004"/>
            <a:ext cx="3592284" cy="369332"/>
          </a:xfrm>
          <a:prstGeom prst="rect">
            <a:avLst/>
          </a:prstGeom>
          <a:noFill/>
        </p:spPr>
        <p:txBody>
          <a:bodyPr wrap="square" rtlCol="0">
            <a:spAutoFit/>
          </a:bodyPr>
          <a:lstStyle/>
          <a:p>
            <a:r>
              <a:rPr lang="es-AR" b="1" dirty="0" smtClean="0"/>
              <a:t>La Falda Municipio Saludable</a:t>
            </a:r>
          </a:p>
        </p:txBody>
      </p:sp>
      <p:sp>
        <p:nvSpPr>
          <p:cNvPr id="33" name="32 CuadroTexto"/>
          <p:cNvSpPr txBox="1"/>
          <p:nvPr/>
        </p:nvSpPr>
        <p:spPr>
          <a:xfrm>
            <a:off x="4702629" y="7098195"/>
            <a:ext cx="6174695" cy="369332"/>
          </a:xfrm>
          <a:prstGeom prst="rect">
            <a:avLst/>
          </a:prstGeom>
          <a:noFill/>
        </p:spPr>
        <p:txBody>
          <a:bodyPr wrap="square" rtlCol="0">
            <a:spAutoFit/>
          </a:bodyPr>
          <a:lstStyle/>
          <a:p>
            <a:r>
              <a:rPr lang="es-AR" dirty="0" smtClean="0">
                <a:solidFill>
                  <a:schemeClr val="bg1"/>
                </a:solidFill>
              </a:rPr>
              <a:t>Fuente: La Falda Municipio Saludable. Secretaría de Salud 2022</a:t>
            </a:r>
            <a:endParaRPr lang="es-AR" dirty="0">
              <a:solidFill>
                <a:schemeClr val="bg1"/>
              </a:solidFill>
            </a:endParaRPr>
          </a:p>
        </p:txBody>
      </p:sp>
      <p:sp>
        <p:nvSpPr>
          <p:cNvPr id="4" name="CuadroTexto 3"/>
          <p:cNvSpPr txBox="1"/>
          <p:nvPr/>
        </p:nvSpPr>
        <p:spPr>
          <a:xfrm>
            <a:off x="1545450" y="2500037"/>
            <a:ext cx="8672512" cy="646331"/>
          </a:xfrm>
          <a:prstGeom prst="rect">
            <a:avLst/>
          </a:prstGeom>
          <a:noFill/>
        </p:spPr>
        <p:txBody>
          <a:bodyPr wrap="square" rtlCol="0">
            <a:spAutoFit/>
          </a:bodyPr>
          <a:lstStyle/>
          <a:p>
            <a:endParaRPr lang="es-AR" b="1" dirty="0"/>
          </a:p>
          <a:p>
            <a:endParaRPr lang="es-AR" dirty="0"/>
          </a:p>
        </p:txBody>
      </p:sp>
      <p:sp>
        <p:nvSpPr>
          <p:cNvPr id="5" name="CuadroTexto 4"/>
          <p:cNvSpPr txBox="1"/>
          <p:nvPr/>
        </p:nvSpPr>
        <p:spPr>
          <a:xfrm>
            <a:off x="1733625" y="2399496"/>
            <a:ext cx="8026400" cy="2862322"/>
          </a:xfrm>
          <a:prstGeom prst="rect">
            <a:avLst/>
          </a:prstGeom>
          <a:noFill/>
        </p:spPr>
        <p:txBody>
          <a:bodyPr wrap="square" rtlCol="0">
            <a:spAutoFit/>
          </a:bodyPr>
          <a:lstStyle/>
          <a:p>
            <a:r>
              <a:rPr lang="es-ES" dirty="0" smtClean="0"/>
              <a:t>LINEA SEGURIDAD VIAL</a:t>
            </a:r>
          </a:p>
          <a:p>
            <a:endParaRPr lang="es-ES" dirty="0" smtClean="0"/>
          </a:p>
          <a:p>
            <a:r>
              <a:rPr lang="es-ES" dirty="0" smtClean="0"/>
              <a:t>*Estudio observacional del comportamiento en el uso de motos</a:t>
            </a:r>
          </a:p>
          <a:p>
            <a:endParaRPr lang="es-ES" dirty="0" smtClean="0"/>
          </a:p>
          <a:p>
            <a:r>
              <a:rPr lang="es-ES" dirty="0" smtClean="0"/>
              <a:t>*Controles de alcoholemia (mediante el uso de herramienta propuesta por Nación)</a:t>
            </a:r>
          </a:p>
          <a:p>
            <a:endParaRPr lang="es-ES" dirty="0" smtClean="0"/>
          </a:p>
          <a:p>
            <a:r>
              <a:rPr lang="es-ES" dirty="0" smtClean="0"/>
              <a:t>*Controles vehiculares</a:t>
            </a:r>
          </a:p>
          <a:p>
            <a:endParaRPr lang="es-ES" dirty="0" smtClean="0"/>
          </a:p>
          <a:p>
            <a:r>
              <a:rPr lang="es-ES" dirty="0" smtClean="0"/>
              <a:t>*Medidas de moderación</a:t>
            </a:r>
            <a:endParaRPr lang="es-ES" dirty="0"/>
          </a:p>
          <a:p>
            <a:endParaRPr lang="es-ES" dirty="0"/>
          </a:p>
        </p:txBody>
      </p:sp>
    </p:spTree>
    <p:extLst>
      <p:ext uri="{BB962C8B-B14F-4D97-AF65-F5344CB8AC3E}">
        <p14:creationId xmlns:p14="http://schemas.microsoft.com/office/powerpoint/2010/main" val="3440478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247813" y="1528763"/>
            <a:ext cx="8970149" cy="457132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solidFill>
                <a:schemeClr val="tx1"/>
              </a:solidFill>
            </a:endParaRPr>
          </a:p>
        </p:txBody>
      </p:sp>
      <p:sp>
        <p:nvSpPr>
          <p:cNvPr id="19" name="18 CuadroTexto"/>
          <p:cNvSpPr txBox="1"/>
          <p:nvPr/>
        </p:nvSpPr>
        <p:spPr>
          <a:xfrm>
            <a:off x="1616925" y="1553480"/>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8" name="17 CuadroTexto"/>
          <p:cNvSpPr txBox="1"/>
          <p:nvPr/>
        </p:nvSpPr>
        <p:spPr>
          <a:xfrm>
            <a:off x="6923316" y="1838004"/>
            <a:ext cx="3592284" cy="369332"/>
          </a:xfrm>
          <a:prstGeom prst="rect">
            <a:avLst/>
          </a:prstGeom>
          <a:noFill/>
        </p:spPr>
        <p:txBody>
          <a:bodyPr wrap="square" rtlCol="0">
            <a:spAutoFit/>
          </a:bodyPr>
          <a:lstStyle/>
          <a:p>
            <a:r>
              <a:rPr lang="es-AR" b="1" dirty="0" smtClean="0"/>
              <a:t>La Falda Municipio Saludable</a:t>
            </a:r>
          </a:p>
        </p:txBody>
      </p:sp>
      <p:sp>
        <p:nvSpPr>
          <p:cNvPr id="33" name="32 CuadroTexto"/>
          <p:cNvSpPr txBox="1"/>
          <p:nvPr/>
        </p:nvSpPr>
        <p:spPr>
          <a:xfrm>
            <a:off x="4702629" y="7098195"/>
            <a:ext cx="6174695" cy="369332"/>
          </a:xfrm>
          <a:prstGeom prst="rect">
            <a:avLst/>
          </a:prstGeom>
          <a:noFill/>
        </p:spPr>
        <p:txBody>
          <a:bodyPr wrap="square" rtlCol="0">
            <a:spAutoFit/>
          </a:bodyPr>
          <a:lstStyle/>
          <a:p>
            <a:r>
              <a:rPr lang="es-AR" dirty="0" smtClean="0">
                <a:solidFill>
                  <a:schemeClr val="bg1"/>
                </a:solidFill>
              </a:rPr>
              <a:t>Fuente: La Falda Municipio Saludable. Secretaría de Salud 2022</a:t>
            </a:r>
            <a:endParaRPr lang="es-AR" dirty="0">
              <a:solidFill>
                <a:schemeClr val="bg1"/>
              </a:solidFill>
            </a:endParaRPr>
          </a:p>
        </p:txBody>
      </p:sp>
      <p:sp>
        <p:nvSpPr>
          <p:cNvPr id="4" name="CuadroTexto 3"/>
          <p:cNvSpPr txBox="1"/>
          <p:nvPr/>
        </p:nvSpPr>
        <p:spPr>
          <a:xfrm>
            <a:off x="1545450" y="2500037"/>
            <a:ext cx="8672512" cy="646331"/>
          </a:xfrm>
          <a:prstGeom prst="rect">
            <a:avLst/>
          </a:prstGeom>
          <a:noFill/>
        </p:spPr>
        <p:txBody>
          <a:bodyPr wrap="square" rtlCol="0">
            <a:spAutoFit/>
          </a:bodyPr>
          <a:lstStyle/>
          <a:p>
            <a:endParaRPr lang="es-AR" b="1" dirty="0"/>
          </a:p>
          <a:p>
            <a:endParaRPr lang="es-AR" dirty="0"/>
          </a:p>
        </p:txBody>
      </p:sp>
      <p:sp>
        <p:nvSpPr>
          <p:cNvPr id="5" name="CuadroTexto 4"/>
          <p:cNvSpPr txBox="1"/>
          <p:nvPr/>
        </p:nvSpPr>
        <p:spPr>
          <a:xfrm>
            <a:off x="1647245" y="2125829"/>
            <a:ext cx="8026400" cy="4247317"/>
          </a:xfrm>
          <a:prstGeom prst="rect">
            <a:avLst/>
          </a:prstGeom>
          <a:noFill/>
        </p:spPr>
        <p:txBody>
          <a:bodyPr wrap="square" rtlCol="0">
            <a:spAutoFit/>
          </a:bodyPr>
          <a:lstStyle/>
          <a:p>
            <a:r>
              <a:rPr lang="es-ES" dirty="0" smtClean="0"/>
              <a:t>LINEA SEGURIDAD ALIMENTARIA</a:t>
            </a:r>
          </a:p>
          <a:p>
            <a:endParaRPr lang="es-ES" dirty="0" smtClean="0"/>
          </a:p>
          <a:p>
            <a:r>
              <a:rPr lang="es-ES" dirty="0" smtClean="0"/>
              <a:t>En esta línea de acción el proceso esta centrado en acompañar la conformación de una cooperativa social de trabajo, en este caso Las Luciérnagas Serranas.</a:t>
            </a:r>
          </a:p>
          <a:p>
            <a:endParaRPr lang="es-ES" dirty="0"/>
          </a:p>
          <a:p>
            <a:r>
              <a:rPr lang="es-ES" dirty="0" smtClean="0"/>
              <a:t>Gracias a la intervención del Municipio se logrará el paso de Asociación Civil a Cooperativa, la misma comenzará una nueva actividad  (huerta </a:t>
            </a:r>
            <a:r>
              <a:rPr lang="es-ES" dirty="0"/>
              <a:t>de </a:t>
            </a:r>
            <a:r>
              <a:rPr lang="es-ES" dirty="0" smtClean="0"/>
              <a:t>deshidratados, </a:t>
            </a:r>
            <a:r>
              <a:rPr lang="es-ES" dirty="0"/>
              <a:t>para </a:t>
            </a:r>
            <a:r>
              <a:rPr lang="es-ES" dirty="0" smtClean="0"/>
              <a:t>comercializar) que se suma a las que ya viene realizando. </a:t>
            </a:r>
            <a:r>
              <a:rPr lang="es-ES" dirty="0"/>
              <a:t>C</a:t>
            </a:r>
            <a:r>
              <a:rPr lang="es-ES" dirty="0" smtClean="0"/>
              <a:t>ontarán con un espacio físico cerrado para sus actividades y los elementos necesarios para la implementación de la huerta en si mismo, como así también capacitación y demás para garantizar un funcionamiento correcto,</a:t>
            </a:r>
          </a:p>
          <a:p>
            <a:r>
              <a:rPr lang="es-ES" dirty="0" smtClean="0"/>
              <a:t>Se destaca que es la Primera Cooperativa de trabajo inclusiva en toda la zona y la única dentro del Programa.</a:t>
            </a:r>
          </a:p>
          <a:p>
            <a:endParaRPr lang="es-ES" dirty="0"/>
          </a:p>
          <a:p>
            <a:endParaRPr lang="es-ES" dirty="0"/>
          </a:p>
        </p:txBody>
      </p:sp>
    </p:spTree>
    <p:extLst>
      <p:ext uri="{BB962C8B-B14F-4D97-AF65-F5344CB8AC3E}">
        <p14:creationId xmlns:p14="http://schemas.microsoft.com/office/powerpoint/2010/main" val="1762274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485899"/>
            <a:ext cx="8355107" cy="509451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o</a:t>
            </a:r>
            <a:endParaRPr lang="es-AR" dirty="0"/>
          </a:p>
        </p:txBody>
      </p:sp>
      <p:sp>
        <p:nvSpPr>
          <p:cNvPr id="19" name="18 CuadroTexto"/>
          <p:cNvSpPr txBox="1"/>
          <p:nvPr/>
        </p:nvSpPr>
        <p:spPr>
          <a:xfrm>
            <a:off x="1723571" y="1786537"/>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6" name="15 CuadroTexto"/>
          <p:cNvSpPr txBox="1"/>
          <p:nvPr/>
        </p:nvSpPr>
        <p:spPr>
          <a:xfrm>
            <a:off x="1796144" y="2482950"/>
            <a:ext cx="7527471" cy="646331"/>
          </a:xfrm>
          <a:prstGeom prst="rect">
            <a:avLst/>
          </a:prstGeom>
          <a:noFill/>
        </p:spPr>
        <p:txBody>
          <a:bodyPr wrap="square" rtlCol="0">
            <a:spAutoFit/>
          </a:bodyPr>
          <a:lstStyle/>
          <a:p>
            <a:endParaRPr lang="es-AR" dirty="0" smtClean="0"/>
          </a:p>
          <a:p>
            <a:endParaRPr lang="es-AR" dirty="0"/>
          </a:p>
        </p:txBody>
      </p:sp>
      <p:sp>
        <p:nvSpPr>
          <p:cNvPr id="26" name="25 CuadroTexto"/>
          <p:cNvSpPr txBox="1"/>
          <p:nvPr/>
        </p:nvSpPr>
        <p:spPr>
          <a:xfrm>
            <a:off x="4914900" y="1649184"/>
            <a:ext cx="4147455" cy="1200329"/>
          </a:xfrm>
          <a:prstGeom prst="rect">
            <a:avLst/>
          </a:prstGeom>
          <a:noFill/>
        </p:spPr>
        <p:txBody>
          <a:bodyPr wrap="square" rtlCol="0">
            <a:spAutoFit/>
          </a:bodyPr>
          <a:lstStyle/>
          <a:p>
            <a:pPr algn="ctr"/>
            <a:r>
              <a:rPr lang="es-AR" b="1" dirty="0" smtClean="0"/>
              <a:t>RAAC</a:t>
            </a:r>
          </a:p>
          <a:p>
            <a:pPr algn="ctr"/>
            <a:r>
              <a:rPr lang="es-AR" b="1" dirty="0" smtClean="0"/>
              <a:t>RED ASISTENCIAL DE ADICCIONES CÓRDOBA</a:t>
            </a:r>
            <a:endParaRPr lang="es-AR" dirty="0" smtClean="0"/>
          </a:p>
          <a:p>
            <a:pPr algn="ctr"/>
            <a:r>
              <a:rPr lang="es-AR" b="1" dirty="0" smtClean="0"/>
              <a:t>  </a:t>
            </a:r>
            <a:endParaRPr lang="es-AR" b="1" dirty="0"/>
          </a:p>
        </p:txBody>
      </p:sp>
      <p:sp>
        <p:nvSpPr>
          <p:cNvPr id="32" name="31 CuadroTexto"/>
          <p:cNvSpPr txBox="1"/>
          <p:nvPr/>
        </p:nvSpPr>
        <p:spPr>
          <a:xfrm>
            <a:off x="2073729" y="2661557"/>
            <a:ext cx="6760028" cy="3416320"/>
          </a:xfrm>
          <a:prstGeom prst="rect">
            <a:avLst/>
          </a:prstGeom>
          <a:noFill/>
        </p:spPr>
        <p:txBody>
          <a:bodyPr wrap="square" rtlCol="0">
            <a:spAutoFit/>
          </a:bodyPr>
          <a:lstStyle/>
          <a:p>
            <a:r>
              <a:rPr lang="es-AR" dirty="0" smtClean="0"/>
              <a:t>El  Centro Asistencial La Falda brinda atención a  niños/as, adolescentes y adultos cuyo principal problema es el consumo de alcohol, drogas u otra conducta adictiva y a familiares afectados por dicho consumo.</a:t>
            </a:r>
          </a:p>
          <a:p>
            <a:endParaRPr lang="es-AR" dirty="0" smtClean="0"/>
          </a:p>
          <a:p>
            <a:r>
              <a:rPr lang="es-AR" b="1" dirty="0" smtClean="0"/>
              <a:t>Programas:</a:t>
            </a:r>
          </a:p>
          <a:p>
            <a:r>
              <a:rPr lang="es-AR" dirty="0" smtClean="0"/>
              <a:t>Asistencia para niños/as y adolescentes con problemas relacionados al consumo de sustancias.</a:t>
            </a:r>
          </a:p>
          <a:p>
            <a:r>
              <a:rPr lang="es-AR" dirty="0" smtClean="0"/>
              <a:t>Asistencia para jóvenes y adultos con problemas relacionas al consumo de sustancias.</a:t>
            </a:r>
          </a:p>
          <a:p>
            <a:r>
              <a:rPr lang="es-AR" dirty="0" smtClean="0"/>
              <a:t>Ambos programas se componen de una consulta psicológica individual, programa familiar, asesoramiento y grupos psicoeducativos.</a:t>
            </a:r>
          </a:p>
        </p:txBody>
      </p:sp>
      <p:sp>
        <p:nvSpPr>
          <p:cNvPr id="34" name="33 CuadroTexto"/>
          <p:cNvSpPr txBox="1"/>
          <p:nvPr/>
        </p:nvSpPr>
        <p:spPr>
          <a:xfrm>
            <a:off x="6516915" y="6906069"/>
            <a:ext cx="4006848" cy="369332"/>
          </a:xfrm>
          <a:prstGeom prst="rect">
            <a:avLst/>
          </a:prstGeom>
          <a:noFill/>
        </p:spPr>
        <p:txBody>
          <a:bodyPr wrap="square" rtlCol="0">
            <a:spAutoFit/>
          </a:bodyPr>
          <a:lstStyle/>
          <a:p>
            <a:r>
              <a:rPr lang="es-AR" dirty="0" smtClean="0">
                <a:solidFill>
                  <a:schemeClr val="bg1"/>
                </a:solidFill>
              </a:rPr>
              <a:t>Fuente: RAAC. Secretaría de Salud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485898"/>
            <a:ext cx="8249879" cy="468284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o</a:t>
            </a:r>
            <a:endParaRPr lang="es-AR" dirty="0"/>
          </a:p>
        </p:txBody>
      </p:sp>
      <p:sp>
        <p:nvSpPr>
          <p:cNvPr id="19" name="18 CuadroTexto"/>
          <p:cNvSpPr txBox="1"/>
          <p:nvPr/>
        </p:nvSpPr>
        <p:spPr>
          <a:xfrm>
            <a:off x="1723571" y="1786537"/>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6" name="15 CuadroTexto"/>
          <p:cNvSpPr txBox="1"/>
          <p:nvPr/>
        </p:nvSpPr>
        <p:spPr>
          <a:xfrm>
            <a:off x="1796144" y="2482950"/>
            <a:ext cx="7527471" cy="646331"/>
          </a:xfrm>
          <a:prstGeom prst="rect">
            <a:avLst/>
          </a:prstGeom>
          <a:noFill/>
        </p:spPr>
        <p:txBody>
          <a:bodyPr wrap="square" rtlCol="0">
            <a:spAutoFit/>
          </a:bodyPr>
          <a:lstStyle/>
          <a:p>
            <a:endParaRPr lang="es-AR" dirty="0" smtClean="0"/>
          </a:p>
          <a:p>
            <a:endParaRPr lang="es-AR" dirty="0"/>
          </a:p>
        </p:txBody>
      </p:sp>
      <p:sp>
        <p:nvSpPr>
          <p:cNvPr id="26" name="25 CuadroTexto"/>
          <p:cNvSpPr txBox="1"/>
          <p:nvPr/>
        </p:nvSpPr>
        <p:spPr>
          <a:xfrm>
            <a:off x="4980215" y="1894113"/>
            <a:ext cx="996042" cy="369332"/>
          </a:xfrm>
          <a:prstGeom prst="rect">
            <a:avLst/>
          </a:prstGeom>
          <a:noFill/>
        </p:spPr>
        <p:txBody>
          <a:bodyPr wrap="square" rtlCol="0">
            <a:spAutoFit/>
          </a:bodyPr>
          <a:lstStyle/>
          <a:p>
            <a:r>
              <a:rPr lang="es-AR" b="1" dirty="0" smtClean="0"/>
              <a:t>RAAC</a:t>
            </a:r>
            <a:endParaRPr lang="es-AR" b="1" dirty="0"/>
          </a:p>
        </p:txBody>
      </p:sp>
      <p:sp>
        <p:nvSpPr>
          <p:cNvPr id="32" name="31 CuadroTexto"/>
          <p:cNvSpPr txBox="1"/>
          <p:nvPr/>
        </p:nvSpPr>
        <p:spPr>
          <a:xfrm>
            <a:off x="2024743" y="2465615"/>
            <a:ext cx="6760028" cy="3970318"/>
          </a:xfrm>
          <a:prstGeom prst="rect">
            <a:avLst/>
          </a:prstGeom>
          <a:noFill/>
        </p:spPr>
        <p:txBody>
          <a:bodyPr wrap="square" rtlCol="0">
            <a:spAutoFit/>
          </a:bodyPr>
          <a:lstStyle/>
          <a:p>
            <a:endParaRPr lang="es-AR" dirty="0" smtClean="0"/>
          </a:p>
          <a:p>
            <a:r>
              <a:rPr lang="es-AR" b="1" dirty="0" smtClean="0"/>
              <a:t>OBJETIVOS DE LOS PROGRAMAS</a:t>
            </a:r>
            <a:r>
              <a:rPr lang="es-AR" dirty="0" smtClean="0"/>
              <a:t>.</a:t>
            </a:r>
          </a:p>
          <a:p>
            <a:r>
              <a:rPr lang="es-AR" dirty="0" smtClean="0"/>
              <a:t>mejora la calidad de vida de las personas y sus familias</a:t>
            </a:r>
          </a:p>
          <a:p>
            <a:r>
              <a:rPr lang="es-AR" dirty="0" smtClean="0"/>
              <a:t>mantener la abstinencia</a:t>
            </a:r>
          </a:p>
          <a:p>
            <a:r>
              <a:rPr lang="es-AR" dirty="0" smtClean="0"/>
              <a:t>reducir los riesgos asociados a un estilo de vida no saludable</a:t>
            </a:r>
          </a:p>
          <a:p>
            <a:r>
              <a:rPr lang="es-AR" dirty="0" smtClean="0"/>
              <a:t>reestructurar y fortalecer vínculos familiares</a:t>
            </a:r>
          </a:p>
          <a:p>
            <a:r>
              <a:rPr lang="es-AR" dirty="0" smtClean="0"/>
              <a:t>fomentar potencialidades y factores de protección como la inclusión escolar, la expresión artística, deportiva y recreativa, responsabilidad y autonomía</a:t>
            </a:r>
          </a:p>
          <a:p>
            <a:r>
              <a:rPr lang="es-AR" dirty="0" smtClean="0"/>
              <a:t>problematizar sobre el impacto </a:t>
            </a:r>
            <a:r>
              <a:rPr lang="es-AR" dirty="0" err="1" smtClean="0"/>
              <a:t>bio</a:t>
            </a:r>
            <a:r>
              <a:rPr lang="es-AR" dirty="0" smtClean="0"/>
              <a:t>-</a:t>
            </a:r>
            <a:r>
              <a:rPr lang="es-AR" dirty="0" err="1" smtClean="0"/>
              <a:t>psico</a:t>
            </a:r>
            <a:r>
              <a:rPr lang="es-AR" dirty="0" smtClean="0"/>
              <a:t>-social de conductas de riesgo</a:t>
            </a:r>
          </a:p>
          <a:p>
            <a:r>
              <a:rPr lang="es-AR" dirty="0" smtClean="0"/>
              <a:t>reestructurar redes </a:t>
            </a:r>
            <a:r>
              <a:rPr lang="es-AR" dirty="0" err="1" smtClean="0"/>
              <a:t>interpersonalesy</a:t>
            </a:r>
            <a:r>
              <a:rPr lang="es-AR" dirty="0" smtClean="0"/>
              <a:t> participación comunitaria.</a:t>
            </a:r>
          </a:p>
          <a:p>
            <a:r>
              <a:rPr lang="es-AR" dirty="0" smtClean="0"/>
              <a:t> </a:t>
            </a:r>
          </a:p>
          <a:p>
            <a:r>
              <a:rPr lang="es-AR" dirty="0" smtClean="0"/>
              <a:t> </a:t>
            </a:r>
          </a:p>
          <a:p>
            <a:endParaRPr lang="es-AR" dirty="0"/>
          </a:p>
        </p:txBody>
      </p:sp>
      <p:sp>
        <p:nvSpPr>
          <p:cNvPr id="18" name="33 CuadroTexto"/>
          <p:cNvSpPr txBox="1"/>
          <p:nvPr/>
        </p:nvSpPr>
        <p:spPr>
          <a:xfrm>
            <a:off x="6516915" y="6906069"/>
            <a:ext cx="4006848" cy="369332"/>
          </a:xfrm>
          <a:prstGeom prst="rect">
            <a:avLst/>
          </a:prstGeom>
          <a:noFill/>
        </p:spPr>
        <p:txBody>
          <a:bodyPr wrap="square" rtlCol="0">
            <a:spAutoFit/>
          </a:bodyPr>
          <a:lstStyle/>
          <a:p>
            <a:r>
              <a:rPr lang="es-AR" dirty="0" smtClean="0">
                <a:solidFill>
                  <a:schemeClr val="bg1"/>
                </a:solidFill>
              </a:rPr>
              <a:t>Fuente: RAAC. Secretaría de Salud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485899"/>
            <a:ext cx="8413164" cy="439713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o</a:t>
            </a:r>
            <a:endParaRPr lang="es-AR" dirty="0"/>
          </a:p>
        </p:txBody>
      </p:sp>
      <p:sp>
        <p:nvSpPr>
          <p:cNvPr id="19" name="18 CuadroTexto"/>
          <p:cNvSpPr txBox="1"/>
          <p:nvPr/>
        </p:nvSpPr>
        <p:spPr>
          <a:xfrm>
            <a:off x="1723571" y="1786537"/>
            <a:ext cx="7924801"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6" name="15 CuadroTexto"/>
          <p:cNvSpPr txBox="1"/>
          <p:nvPr/>
        </p:nvSpPr>
        <p:spPr>
          <a:xfrm>
            <a:off x="1796144" y="2482950"/>
            <a:ext cx="7527471" cy="646331"/>
          </a:xfrm>
          <a:prstGeom prst="rect">
            <a:avLst/>
          </a:prstGeom>
          <a:noFill/>
        </p:spPr>
        <p:txBody>
          <a:bodyPr wrap="square" rtlCol="0">
            <a:spAutoFit/>
          </a:bodyPr>
          <a:lstStyle/>
          <a:p>
            <a:endParaRPr lang="es-AR" dirty="0" smtClean="0"/>
          </a:p>
          <a:p>
            <a:endParaRPr lang="es-AR" dirty="0"/>
          </a:p>
        </p:txBody>
      </p:sp>
      <p:sp>
        <p:nvSpPr>
          <p:cNvPr id="26" name="25 CuadroTexto"/>
          <p:cNvSpPr txBox="1"/>
          <p:nvPr/>
        </p:nvSpPr>
        <p:spPr>
          <a:xfrm>
            <a:off x="4980215" y="1894113"/>
            <a:ext cx="996042" cy="369332"/>
          </a:xfrm>
          <a:prstGeom prst="rect">
            <a:avLst/>
          </a:prstGeom>
          <a:noFill/>
        </p:spPr>
        <p:txBody>
          <a:bodyPr wrap="square" rtlCol="0">
            <a:spAutoFit/>
          </a:bodyPr>
          <a:lstStyle/>
          <a:p>
            <a:r>
              <a:rPr lang="es-AR" b="1" dirty="0" smtClean="0"/>
              <a:t>RAAC</a:t>
            </a:r>
            <a:endParaRPr lang="es-AR" b="1" dirty="0"/>
          </a:p>
        </p:txBody>
      </p:sp>
      <p:sp>
        <p:nvSpPr>
          <p:cNvPr id="32" name="31 CuadroTexto"/>
          <p:cNvSpPr txBox="1"/>
          <p:nvPr/>
        </p:nvSpPr>
        <p:spPr>
          <a:xfrm>
            <a:off x="2024743" y="2645229"/>
            <a:ext cx="6760028" cy="2308324"/>
          </a:xfrm>
          <a:prstGeom prst="rect">
            <a:avLst/>
          </a:prstGeom>
          <a:noFill/>
        </p:spPr>
        <p:txBody>
          <a:bodyPr wrap="square" rtlCol="0">
            <a:spAutoFit/>
          </a:bodyPr>
          <a:lstStyle/>
          <a:p>
            <a:r>
              <a:rPr lang="es-AR" b="1" dirty="0" smtClean="0"/>
              <a:t>FORMA DE FUNCIONAMIENTO:</a:t>
            </a:r>
          </a:p>
          <a:p>
            <a:endParaRPr lang="es-AR" b="1" dirty="0" smtClean="0"/>
          </a:p>
          <a:p>
            <a:r>
              <a:rPr lang="es-AR" dirty="0" smtClean="0"/>
              <a:t>*</a:t>
            </a:r>
            <a:r>
              <a:rPr lang="es-AR" dirty="0"/>
              <a:t>E</a:t>
            </a:r>
            <a:r>
              <a:rPr lang="es-AR" dirty="0" smtClean="0"/>
              <a:t>spacios individuales son coordinados de manera particular.</a:t>
            </a:r>
          </a:p>
          <a:p>
            <a:endParaRPr lang="es-AR" dirty="0" smtClean="0"/>
          </a:p>
          <a:p>
            <a:r>
              <a:rPr lang="es-AR" dirty="0" smtClean="0"/>
              <a:t>*Talleres grupales para los pacientes </a:t>
            </a:r>
          </a:p>
          <a:p>
            <a:endParaRPr lang="es-AR" dirty="0"/>
          </a:p>
          <a:p>
            <a:r>
              <a:rPr lang="es-AR" dirty="0" smtClean="0"/>
              <a:t>*Talleres familiares, para familias, amigos y personas que acompañan el proceso de rehabilitación</a:t>
            </a:r>
            <a:endParaRPr lang="es-AR" dirty="0"/>
          </a:p>
        </p:txBody>
      </p:sp>
      <p:sp>
        <p:nvSpPr>
          <p:cNvPr id="18" name="33 CuadroTexto"/>
          <p:cNvSpPr txBox="1"/>
          <p:nvPr/>
        </p:nvSpPr>
        <p:spPr>
          <a:xfrm>
            <a:off x="6516915" y="6906069"/>
            <a:ext cx="4006848" cy="369332"/>
          </a:xfrm>
          <a:prstGeom prst="rect">
            <a:avLst/>
          </a:prstGeom>
          <a:noFill/>
        </p:spPr>
        <p:txBody>
          <a:bodyPr wrap="square" rtlCol="0">
            <a:spAutoFit/>
          </a:bodyPr>
          <a:lstStyle/>
          <a:p>
            <a:r>
              <a:rPr lang="es-AR" dirty="0" smtClean="0">
                <a:solidFill>
                  <a:schemeClr val="bg1"/>
                </a:solidFill>
              </a:rPr>
              <a:t>Fuente: RAAC. Secretaría de Salud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115894" y="1553412"/>
            <a:ext cx="8699502" cy="497295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o</a:t>
            </a:r>
            <a:endParaRPr lang="es-AR" dirty="0"/>
          </a:p>
        </p:txBody>
      </p:sp>
      <p:sp>
        <p:nvSpPr>
          <p:cNvPr id="19" name="18 CuadroTexto"/>
          <p:cNvSpPr txBox="1"/>
          <p:nvPr/>
        </p:nvSpPr>
        <p:spPr>
          <a:xfrm>
            <a:off x="1726265" y="1682971"/>
            <a:ext cx="2642535"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6" name="15 CuadroTexto"/>
          <p:cNvSpPr txBox="1"/>
          <p:nvPr/>
        </p:nvSpPr>
        <p:spPr>
          <a:xfrm>
            <a:off x="1796144" y="2482950"/>
            <a:ext cx="7527471" cy="646331"/>
          </a:xfrm>
          <a:prstGeom prst="rect">
            <a:avLst/>
          </a:prstGeom>
          <a:noFill/>
        </p:spPr>
        <p:txBody>
          <a:bodyPr wrap="square" rtlCol="0">
            <a:spAutoFit/>
          </a:bodyPr>
          <a:lstStyle/>
          <a:p>
            <a:endParaRPr lang="es-AR" dirty="0" smtClean="0"/>
          </a:p>
          <a:p>
            <a:endParaRPr lang="es-AR" dirty="0"/>
          </a:p>
        </p:txBody>
      </p:sp>
      <p:sp>
        <p:nvSpPr>
          <p:cNvPr id="18" name="33 CuadroTexto"/>
          <p:cNvSpPr txBox="1"/>
          <p:nvPr/>
        </p:nvSpPr>
        <p:spPr>
          <a:xfrm>
            <a:off x="5326743" y="6906069"/>
            <a:ext cx="5197020" cy="369332"/>
          </a:xfrm>
          <a:prstGeom prst="rect">
            <a:avLst/>
          </a:prstGeom>
          <a:noFill/>
        </p:spPr>
        <p:txBody>
          <a:bodyPr wrap="square" rtlCol="0">
            <a:spAutoFit/>
          </a:bodyPr>
          <a:lstStyle/>
          <a:p>
            <a:r>
              <a:rPr lang="es-AR" dirty="0" smtClean="0">
                <a:solidFill>
                  <a:schemeClr val="bg1"/>
                </a:solidFill>
              </a:rPr>
              <a:t>Fuente: Área de Género . Secretaría de Salud 2022</a:t>
            </a:r>
            <a:endParaRPr lang="es-AR" dirty="0">
              <a:solidFill>
                <a:schemeClr val="bg1"/>
              </a:solidFill>
            </a:endParaRPr>
          </a:p>
        </p:txBody>
      </p:sp>
      <p:sp>
        <p:nvSpPr>
          <p:cNvPr id="17" name="20 CuadroTexto"/>
          <p:cNvSpPr txBox="1"/>
          <p:nvPr/>
        </p:nvSpPr>
        <p:spPr>
          <a:xfrm>
            <a:off x="1471027" y="2390537"/>
            <a:ext cx="7989235" cy="3416320"/>
          </a:xfrm>
          <a:prstGeom prst="rect">
            <a:avLst/>
          </a:prstGeom>
          <a:noFill/>
        </p:spPr>
        <p:txBody>
          <a:bodyPr wrap="square" rtlCol="0">
            <a:spAutoFit/>
          </a:bodyPr>
          <a:lstStyle/>
          <a:p>
            <a:endParaRPr lang="es-AR" dirty="0" smtClean="0"/>
          </a:p>
          <a:p>
            <a:r>
              <a:rPr lang="es-AR" dirty="0" smtClean="0"/>
              <a:t>*El objetivo de la misma es fomentar espacios de reflexión sobre diversas temáticas a mujeres de la comunidad y/o en situación de violencia, a los agentes públicos que intervienen en estas situaciones, y a la comunidad educativa, promoviendo de esta manera que los patrones culturales que naturalizan y promueven la violencia contra las mujeres se modifiquen en pos de una comunidad libre de violencia.</a:t>
            </a:r>
          </a:p>
          <a:p>
            <a:endParaRPr lang="es-AR" dirty="0"/>
          </a:p>
          <a:p>
            <a:r>
              <a:rPr lang="es-AR" dirty="0"/>
              <a:t>*La disminución de actuaciones inapropiadas por parte de los agentes públicos que tienen contacto con las personas en situación de violencia.</a:t>
            </a:r>
          </a:p>
          <a:p>
            <a:endParaRPr lang="es-AR" dirty="0"/>
          </a:p>
          <a:p>
            <a:endParaRPr lang="es-AR" dirty="0"/>
          </a:p>
          <a:p>
            <a:endParaRPr lang="es-AR" dirty="0" smtClean="0"/>
          </a:p>
        </p:txBody>
      </p:sp>
      <p:sp>
        <p:nvSpPr>
          <p:cNvPr id="3" name="CuadroTexto 2"/>
          <p:cNvSpPr txBox="1"/>
          <p:nvPr/>
        </p:nvSpPr>
        <p:spPr>
          <a:xfrm>
            <a:off x="7258049" y="1785379"/>
            <a:ext cx="3265714" cy="369332"/>
          </a:xfrm>
          <a:prstGeom prst="rect">
            <a:avLst/>
          </a:prstGeom>
          <a:noFill/>
        </p:spPr>
        <p:txBody>
          <a:bodyPr wrap="square" rtlCol="0">
            <a:spAutoFit/>
          </a:bodyPr>
          <a:lstStyle/>
          <a:p>
            <a:r>
              <a:rPr lang="es-ES" b="1" dirty="0" smtClean="0"/>
              <a:t>Área de Género </a:t>
            </a:r>
            <a:endParaRPr lang="en-US" b="1" dirty="0"/>
          </a:p>
        </p:txBody>
      </p:sp>
    </p:spTree>
    <p:extLst>
      <p:ext uri="{BB962C8B-B14F-4D97-AF65-F5344CB8AC3E}">
        <p14:creationId xmlns:p14="http://schemas.microsoft.com/office/powerpoint/2010/main" val="3869792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485899"/>
            <a:ext cx="8699502" cy="524873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o</a:t>
            </a:r>
            <a:endParaRPr lang="es-AR" dirty="0"/>
          </a:p>
        </p:txBody>
      </p:sp>
      <p:sp>
        <p:nvSpPr>
          <p:cNvPr id="19" name="18 CuadroTexto"/>
          <p:cNvSpPr txBox="1"/>
          <p:nvPr/>
        </p:nvSpPr>
        <p:spPr>
          <a:xfrm>
            <a:off x="1726266" y="1682971"/>
            <a:ext cx="2468364" cy="1077218"/>
          </a:xfrm>
          <a:prstGeom prst="rect">
            <a:avLst/>
          </a:prstGeom>
          <a:noFill/>
        </p:spPr>
        <p:txBody>
          <a:bodyPr wrap="square" rtlCol="0">
            <a:spAutoFit/>
          </a:bodyPr>
          <a:lstStyle/>
          <a:p>
            <a:r>
              <a:rPr lang="es-AR" sz="3200" b="1" dirty="0" smtClean="0">
                <a:solidFill>
                  <a:srgbClr val="002060"/>
                </a:solidFill>
              </a:rPr>
              <a:t>Fortalezas:</a:t>
            </a:r>
          </a:p>
          <a:p>
            <a:endParaRPr lang="es-AR" sz="3200" b="1" dirty="0" smtClean="0">
              <a:solidFill>
                <a:srgbClr val="002060"/>
              </a:solidFill>
            </a:endParaRP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16" name="15 CuadroTexto"/>
          <p:cNvSpPr txBox="1"/>
          <p:nvPr/>
        </p:nvSpPr>
        <p:spPr>
          <a:xfrm>
            <a:off x="1815590" y="2298853"/>
            <a:ext cx="7527471" cy="4247317"/>
          </a:xfrm>
          <a:prstGeom prst="rect">
            <a:avLst/>
          </a:prstGeom>
          <a:noFill/>
        </p:spPr>
        <p:txBody>
          <a:bodyPr wrap="square" rtlCol="0">
            <a:spAutoFit/>
          </a:bodyPr>
          <a:lstStyle/>
          <a:p>
            <a:r>
              <a:rPr lang="es-AR" dirty="0" smtClean="0"/>
              <a:t>*Se propone también, </a:t>
            </a:r>
            <a:r>
              <a:rPr lang="es-AR" dirty="0"/>
              <a:t>ampliar y fortalecer procesos de apropiación de nuevos conocimientos e instrumentos para la prevención de la violencia, mejorando la atención institucional, fortaleciendo así los derechos igualitarios de las personas que habitan en la comunidad</a:t>
            </a:r>
            <a:r>
              <a:rPr lang="es-AR" dirty="0" smtClean="0"/>
              <a:t>.</a:t>
            </a:r>
          </a:p>
          <a:p>
            <a:endParaRPr lang="es-AR" dirty="0"/>
          </a:p>
          <a:p>
            <a:r>
              <a:rPr lang="es-AR" dirty="0"/>
              <a:t>*</a:t>
            </a:r>
            <a:r>
              <a:rPr lang="es-AR" dirty="0" smtClean="0"/>
              <a:t> </a:t>
            </a:r>
            <a:r>
              <a:rPr lang="es-AR" dirty="0"/>
              <a:t>pretende fomentar </a:t>
            </a:r>
            <a:r>
              <a:rPr lang="es-AR" dirty="0" smtClean="0"/>
              <a:t>espacios </a:t>
            </a:r>
            <a:r>
              <a:rPr lang="es-AR" dirty="0"/>
              <a:t>de protección y restitución de derechos de las personas en situación de violencia, asegurando el diseño y funcionamiento del sistema de protección integral con la institucionalidad y competencias que lo sustentan, articulando los servicios de salud y protección. </a:t>
            </a:r>
          </a:p>
          <a:p>
            <a:r>
              <a:rPr lang="es-AR" dirty="0"/>
              <a:t>El funcionamiento correcto de los Protocolos de Actuación, en la atención de las personas en situación de violencia, entre las instituciones con sede de la Ciudad de La Falda.</a:t>
            </a:r>
          </a:p>
          <a:p>
            <a:endParaRPr lang="es-AR" dirty="0"/>
          </a:p>
          <a:p>
            <a:r>
              <a:rPr lang="es-AR" dirty="0"/>
              <a:t>*atiende diversidades sexuales y de género en situación de violencia o aquel que promueva la misma con sus acciones.</a:t>
            </a:r>
          </a:p>
        </p:txBody>
      </p:sp>
      <p:sp>
        <p:nvSpPr>
          <p:cNvPr id="18" name="33 CuadroTexto"/>
          <p:cNvSpPr txBox="1"/>
          <p:nvPr/>
        </p:nvSpPr>
        <p:spPr>
          <a:xfrm>
            <a:off x="5326743" y="6906069"/>
            <a:ext cx="5197020" cy="369332"/>
          </a:xfrm>
          <a:prstGeom prst="rect">
            <a:avLst/>
          </a:prstGeom>
          <a:noFill/>
        </p:spPr>
        <p:txBody>
          <a:bodyPr wrap="square" rtlCol="0">
            <a:spAutoFit/>
          </a:bodyPr>
          <a:lstStyle/>
          <a:p>
            <a:r>
              <a:rPr lang="es-AR" dirty="0" smtClean="0">
                <a:solidFill>
                  <a:schemeClr val="bg1"/>
                </a:solidFill>
              </a:rPr>
              <a:t>Fuente: Área de Género . Secretaría de Salud 2022</a:t>
            </a:r>
            <a:endParaRPr lang="es-AR" dirty="0">
              <a:solidFill>
                <a:schemeClr val="bg1"/>
              </a:solidFill>
            </a:endParaRPr>
          </a:p>
        </p:txBody>
      </p:sp>
      <p:sp>
        <p:nvSpPr>
          <p:cNvPr id="20" name="CuadroTexto 19"/>
          <p:cNvSpPr txBox="1"/>
          <p:nvPr/>
        </p:nvSpPr>
        <p:spPr>
          <a:xfrm>
            <a:off x="7427686" y="1667582"/>
            <a:ext cx="3265714" cy="369332"/>
          </a:xfrm>
          <a:prstGeom prst="rect">
            <a:avLst/>
          </a:prstGeom>
          <a:noFill/>
        </p:spPr>
        <p:txBody>
          <a:bodyPr wrap="square" rtlCol="0">
            <a:spAutoFit/>
          </a:bodyPr>
          <a:lstStyle/>
          <a:p>
            <a:r>
              <a:rPr lang="es-ES" b="1" dirty="0" smtClean="0"/>
              <a:t>Área de Género </a:t>
            </a:r>
            <a:endParaRPr lang="en-US" b="1" dirty="0"/>
          </a:p>
        </p:txBody>
      </p:sp>
    </p:spTree>
    <p:extLst>
      <p:ext uri="{BB962C8B-B14F-4D97-AF65-F5344CB8AC3E}">
        <p14:creationId xmlns:p14="http://schemas.microsoft.com/office/powerpoint/2010/main" val="2828473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485899"/>
            <a:ext cx="8699502" cy="524873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8 CuadroTexto"/>
          <p:cNvSpPr txBox="1"/>
          <p:nvPr/>
        </p:nvSpPr>
        <p:spPr>
          <a:xfrm>
            <a:off x="1726266" y="1682971"/>
            <a:ext cx="2468364" cy="584775"/>
          </a:xfrm>
          <a:prstGeom prst="rect">
            <a:avLst/>
          </a:prstGeom>
          <a:noFill/>
        </p:spPr>
        <p:txBody>
          <a:bodyPr wrap="square" rtlCol="0">
            <a:spAutoFit/>
          </a:bodyPr>
          <a:lstStyle/>
          <a:p>
            <a:r>
              <a:rPr lang="es-AR" sz="3200" b="1" dirty="0" smtClean="0">
                <a:solidFill>
                  <a:srgbClr val="002060"/>
                </a:solidFill>
              </a:rPr>
              <a:t>Debilidades</a:t>
            </a: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20" name="CuadroTexto 19"/>
          <p:cNvSpPr txBox="1"/>
          <p:nvPr/>
        </p:nvSpPr>
        <p:spPr>
          <a:xfrm>
            <a:off x="6643915" y="1653338"/>
            <a:ext cx="3265714" cy="369332"/>
          </a:xfrm>
          <a:prstGeom prst="rect">
            <a:avLst/>
          </a:prstGeom>
          <a:noFill/>
        </p:spPr>
        <p:txBody>
          <a:bodyPr wrap="square" rtlCol="0">
            <a:spAutoFit/>
          </a:bodyPr>
          <a:lstStyle/>
          <a:p>
            <a:r>
              <a:rPr lang="es-ES" b="1" dirty="0" smtClean="0"/>
              <a:t>%  RN de Madres Adolescentes</a:t>
            </a:r>
            <a:endParaRPr lang="en-US" b="1" dirty="0"/>
          </a:p>
        </p:txBody>
      </p:sp>
      <p:sp>
        <p:nvSpPr>
          <p:cNvPr id="17" name="23 CuadroTexto"/>
          <p:cNvSpPr txBox="1"/>
          <p:nvPr/>
        </p:nvSpPr>
        <p:spPr>
          <a:xfrm>
            <a:off x="2076653" y="2398178"/>
            <a:ext cx="2560320" cy="369332"/>
          </a:xfrm>
          <a:prstGeom prst="rect">
            <a:avLst/>
          </a:prstGeom>
          <a:noFill/>
        </p:spPr>
        <p:txBody>
          <a:bodyPr wrap="square" rtlCol="0">
            <a:spAutoFit/>
          </a:bodyPr>
          <a:lstStyle/>
          <a:p>
            <a:r>
              <a:rPr lang="es-AR" dirty="0" smtClean="0"/>
              <a:t>Menores de 19 años</a:t>
            </a:r>
            <a:endParaRPr lang="es-AR" dirty="0"/>
          </a:p>
        </p:txBody>
      </p:sp>
      <p:graphicFrame>
        <p:nvGraphicFramePr>
          <p:cNvPr id="30" name="20 Tabla"/>
          <p:cNvGraphicFramePr>
            <a:graphicFrameLocks noGrp="1"/>
          </p:cNvGraphicFramePr>
          <p:nvPr>
            <p:extLst>
              <p:ext uri="{D42A27DB-BD31-4B8C-83A1-F6EECF244321}">
                <p14:modId xmlns:p14="http://schemas.microsoft.com/office/powerpoint/2010/main" val="3178093146"/>
              </p:ext>
            </p:extLst>
          </p:nvPr>
        </p:nvGraphicFramePr>
        <p:xfrm>
          <a:off x="2629335" y="3104911"/>
          <a:ext cx="6413064" cy="2416825"/>
        </p:xfrm>
        <a:graphic>
          <a:graphicData uri="http://schemas.openxmlformats.org/drawingml/2006/table">
            <a:tbl>
              <a:tblPr firstRow="1" bandRow="1">
                <a:tableStyleId>{5C22544A-7EE6-4342-B048-85BDC9FD1C3A}</a:tableStyleId>
              </a:tblPr>
              <a:tblGrid>
                <a:gridCol w="1058254">
                  <a:extLst>
                    <a:ext uri="{9D8B030D-6E8A-4147-A177-3AD203B41FA5}">
                      <a16:colId xmlns:a16="http://schemas.microsoft.com/office/drawing/2014/main" val="20000"/>
                    </a:ext>
                  </a:extLst>
                </a:gridCol>
                <a:gridCol w="894223">
                  <a:extLst>
                    <a:ext uri="{9D8B030D-6E8A-4147-A177-3AD203B41FA5}">
                      <a16:colId xmlns:a16="http://schemas.microsoft.com/office/drawing/2014/main" val="20001"/>
                    </a:ext>
                  </a:extLst>
                </a:gridCol>
                <a:gridCol w="940090">
                  <a:extLst>
                    <a:ext uri="{9D8B030D-6E8A-4147-A177-3AD203B41FA5}">
                      <a16:colId xmlns:a16="http://schemas.microsoft.com/office/drawing/2014/main" val="20002"/>
                    </a:ext>
                  </a:extLst>
                </a:gridCol>
                <a:gridCol w="965984">
                  <a:extLst>
                    <a:ext uri="{9D8B030D-6E8A-4147-A177-3AD203B41FA5}">
                      <a16:colId xmlns:a16="http://schemas.microsoft.com/office/drawing/2014/main" val="20003"/>
                    </a:ext>
                  </a:extLst>
                </a:gridCol>
                <a:gridCol w="722209">
                  <a:extLst>
                    <a:ext uri="{9D8B030D-6E8A-4147-A177-3AD203B41FA5}">
                      <a16:colId xmlns:a16="http://schemas.microsoft.com/office/drawing/2014/main" val="20004"/>
                    </a:ext>
                  </a:extLst>
                </a:gridCol>
                <a:gridCol w="916152">
                  <a:extLst>
                    <a:ext uri="{9D8B030D-6E8A-4147-A177-3AD203B41FA5}">
                      <a16:colId xmlns:a16="http://schemas.microsoft.com/office/drawing/2014/main" val="20005"/>
                    </a:ext>
                  </a:extLst>
                </a:gridCol>
                <a:gridCol w="916152">
                  <a:extLst>
                    <a:ext uri="{9D8B030D-6E8A-4147-A177-3AD203B41FA5}">
                      <a16:colId xmlns:a16="http://schemas.microsoft.com/office/drawing/2014/main" val="4148366782"/>
                    </a:ext>
                  </a:extLst>
                </a:gridCol>
              </a:tblGrid>
              <a:tr h="397116">
                <a:tc>
                  <a:txBody>
                    <a:bodyPr/>
                    <a:lstStyle/>
                    <a:p>
                      <a:pPr algn="ctr"/>
                      <a:endParaRPr lang="es-AR" sz="2000" dirty="0"/>
                    </a:p>
                  </a:txBody>
                  <a:tcPr/>
                </a:tc>
                <a:tc>
                  <a:txBody>
                    <a:bodyPr/>
                    <a:lstStyle/>
                    <a:p>
                      <a:pPr algn="ctr"/>
                      <a:r>
                        <a:rPr lang="es-AR" sz="2000" dirty="0" smtClean="0"/>
                        <a:t>2016</a:t>
                      </a:r>
                      <a:endParaRPr lang="es-AR" sz="2000" dirty="0"/>
                    </a:p>
                  </a:txBody>
                  <a:tcPr/>
                </a:tc>
                <a:tc>
                  <a:txBody>
                    <a:bodyPr/>
                    <a:lstStyle/>
                    <a:p>
                      <a:pPr algn="ctr"/>
                      <a:r>
                        <a:rPr lang="es-AR" sz="2000" dirty="0" smtClean="0"/>
                        <a:t>2017</a:t>
                      </a:r>
                      <a:endParaRPr lang="es-AR" sz="2000" dirty="0"/>
                    </a:p>
                  </a:txBody>
                  <a:tcPr/>
                </a:tc>
                <a:tc>
                  <a:txBody>
                    <a:bodyPr/>
                    <a:lstStyle/>
                    <a:p>
                      <a:pPr algn="ctr"/>
                      <a:r>
                        <a:rPr lang="es-AR" sz="2000" dirty="0" smtClean="0"/>
                        <a:t>2018</a:t>
                      </a:r>
                      <a:endParaRPr lang="es-AR" sz="2000" dirty="0"/>
                    </a:p>
                  </a:txBody>
                  <a:tcPr/>
                </a:tc>
                <a:tc>
                  <a:txBody>
                    <a:bodyPr/>
                    <a:lstStyle/>
                    <a:p>
                      <a:pPr algn="ctr"/>
                      <a:r>
                        <a:rPr lang="es-AR" sz="2000" dirty="0" smtClean="0"/>
                        <a:t>2019</a:t>
                      </a:r>
                      <a:endParaRPr lang="es-AR" sz="2000" dirty="0"/>
                    </a:p>
                  </a:txBody>
                  <a:tcPr/>
                </a:tc>
                <a:tc>
                  <a:txBody>
                    <a:bodyPr/>
                    <a:lstStyle/>
                    <a:p>
                      <a:pPr algn="ctr"/>
                      <a:r>
                        <a:rPr lang="es-AR" sz="2000" dirty="0" smtClean="0"/>
                        <a:t>2020</a:t>
                      </a:r>
                      <a:endParaRPr lang="es-AR" sz="2000" dirty="0"/>
                    </a:p>
                  </a:txBody>
                  <a:tcPr/>
                </a:tc>
                <a:tc>
                  <a:txBody>
                    <a:bodyPr/>
                    <a:lstStyle/>
                    <a:p>
                      <a:pPr algn="ctr"/>
                      <a:r>
                        <a:rPr lang="es-AR" sz="2000" dirty="0" smtClean="0"/>
                        <a:t>2021</a:t>
                      </a:r>
                      <a:endParaRPr lang="es-AR" sz="2000" dirty="0"/>
                    </a:p>
                  </a:txBody>
                  <a:tcPr/>
                </a:tc>
                <a:extLst>
                  <a:ext uri="{0D108BD9-81ED-4DB2-BD59-A6C34878D82A}">
                    <a16:rowId xmlns:a16="http://schemas.microsoft.com/office/drawing/2014/main" val="10000"/>
                  </a:ext>
                </a:extLst>
              </a:tr>
              <a:tr h="614531">
                <a:tc>
                  <a:txBody>
                    <a:bodyPr/>
                    <a:lstStyle/>
                    <a:p>
                      <a:pPr algn="ctr"/>
                      <a:r>
                        <a:rPr lang="es-AR" sz="2000" dirty="0" err="1" smtClean="0"/>
                        <a:t>Munic</a:t>
                      </a:r>
                      <a:r>
                        <a:rPr lang="es-AR" sz="2000" dirty="0" smtClean="0"/>
                        <a:t>.</a:t>
                      </a:r>
                      <a:endParaRPr lang="es-AR" sz="2000" dirty="0"/>
                    </a:p>
                  </a:txBody>
                  <a:tcPr/>
                </a:tc>
                <a:tc>
                  <a:txBody>
                    <a:bodyPr/>
                    <a:lstStyle/>
                    <a:p>
                      <a:pPr algn="ctr"/>
                      <a:r>
                        <a:rPr lang="es-AR" sz="2000" dirty="0" smtClean="0"/>
                        <a:t>16.0%</a:t>
                      </a:r>
                      <a:endParaRPr lang="es-AR" sz="2000" dirty="0"/>
                    </a:p>
                  </a:txBody>
                  <a:tcPr/>
                </a:tc>
                <a:tc>
                  <a:txBody>
                    <a:bodyPr/>
                    <a:lstStyle/>
                    <a:p>
                      <a:pPr algn="ctr"/>
                      <a:r>
                        <a:rPr lang="es-AR" sz="2000" dirty="0" smtClean="0"/>
                        <a:t>13%</a:t>
                      </a:r>
                      <a:endParaRPr lang="es-AR" sz="2000" dirty="0"/>
                    </a:p>
                  </a:txBody>
                  <a:tcPr/>
                </a:tc>
                <a:tc>
                  <a:txBody>
                    <a:bodyPr/>
                    <a:lstStyle/>
                    <a:p>
                      <a:pPr algn="ctr"/>
                      <a:r>
                        <a:rPr lang="es-AR" sz="2000" dirty="0" smtClean="0"/>
                        <a:t>12%</a:t>
                      </a:r>
                      <a:endParaRPr lang="es-AR" sz="2000" dirty="0"/>
                    </a:p>
                  </a:txBody>
                  <a:tcPr/>
                </a:tc>
                <a:tc>
                  <a:txBody>
                    <a:bodyPr/>
                    <a:lstStyle/>
                    <a:p>
                      <a:pPr algn="ctr"/>
                      <a:r>
                        <a:rPr lang="es-AR" sz="2000" dirty="0" smtClean="0"/>
                        <a:t>11%</a:t>
                      </a:r>
                      <a:endParaRPr lang="es-AR" sz="2000" dirty="0"/>
                    </a:p>
                  </a:txBody>
                  <a:tcPr/>
                </a:tc>
                <a:tc>
                  <a:txBody>
                    <a:bodyPr/>
                    <a:lstStyle/>
                    <a:p>
                      <a:pPr algn="ctr"/>
                      <a:r>
                        <a:rPr lang="es-AR" sz="2000" dirty="0" smtClean="0"/>
                        <a:t>13,1%</a:t>
                      </a:r>
                      <a:endParaRPr lang="es-AR" sz="2000" dirty="0"/>
                    </a:p>
                  </a:txBody>
                  <a:tcPr/>
                </a:tc>
                <a:tc>
                  <a:txBody>
                    <a:bodyPr/>
                    <a:lstStyle/>
                    <a:p>
                      <a:pPr algn="ctr"/>
                      <a:r>
                        <a:rPr lang="es-AR" sz="2000" dirty="0" smtClean="0"/>
                        <a:t>12,8%</a:t>
                      </a:r>
                      <a:endParaRPr lang="es-AR" sz="2000" dirty="0"/>
                    </a:p>
                  </a:txBody>
                  <a:tcPr/>
                </a:tc>
                <a:extLst>
                  <a:ext uri="{0D108BD9-81ED-4DB2-BD59-A6C34878D82A}">
                    <a16:rowId xmlns:a16="http://schemas.microsoft.com/office/drawing/2014/main" val="10001"/>
                  </a:ext>
                </a:extLst>
              </a:tr>
              <a:tr h="702589">
                <a:tc>
                  <a:txBody>
                    <a:bodyPr/>
                    <a:lstStyle/>
                    <a:p>
                      <a:pPr algn="ctr"/>
                      <a:r>
                        <a:rPr lang="es-AR" sz="2000" dirty="0" smtClean="0"/>
                        <a:t>Prov.</a:t>
                      </a:r>
                    </a:p>
                  </a:txBody>
                  <a:tcPr/>
                </a:tc>
                <a:tc>
                  <a:txBody>
                    <a:bodyPr/>
                    <a:lstStyle/>
                    <a:p>
                      <a:pPr algn="ctr"/>
                      <a:r>
                        <a:rPr lang="es-AR" sz="2000" dirty="0" smtClean="0"/>
                        <a:t>12.4%</a:t>
                      </a:r>
                    </a:p>
                  </a:txBody>
                  <a:tcPr/>
                </a:tc>
                <a:tc>
                  <a:txBody>
                    <a:bodyPr/>
                    <a:lstStyle/>
                    <a:p>
                      <a:pPr algn="ctr"/>
                      <a:r>
                        <a:rPr lang="es-AR" sz="2000" dirty="0" smtClean="0"/>
                        <a:t>12%</a:t>
                      </a:r>
                    </a:p>
                  </a:txBody>
                  <a:tcPr/>
                </a:tc>
                <a:tc>
                  <a:txBody>
                    <a:bodyPr/>
                    <a:lstStyle/>
                    <a:p>
                      <a:pPr algn="ctr"/>
                      <a:r>
                        <a:rPr lang="es-AR" sz="2000" dirty="0" smtClean="0"/>
                        <a:t>11,1%</a:t>
                      </a:r>
                    </a:p>
                  </a:txBody>
                  <a:tcPr/>
                </a:tc>
                <a:tc>
                  <a:txBody>
                    <a:bodyPr/>
                    <a:lstStyle/>
                    <a:p>
                      <a:pPr algn="ctr"/>
                      <a:r>
                        <a:rPr lang="es-AR" sz="2000" dirty="0" smtClean="0"/>
                        <a:t>9,9%</a:t>
                      </a:r>
                      <a:endParaRPr lang="es-AR" sz="2000" dirty="0"/>
                    </a:p>
                  </a:txBody>
                  <a:tcPr/>
                </a:tc>
                <a:tc>
                  <a:txBody>
                    <a:bodyPr/>
                    <a:lstStyle/>
                    <a:p>
                      <a:pPr algn="ctr"/>
                      <a:r>
                        <a:rPr lang="es-AR" sz="2000" dirty="0" smtClean="0"/>
                        <a:t>s/d</a:t>
                      </a:r>
                      <a:endParaRPr lang="es-AR" sz="2000" dirty="0"/>
                    </a:p>
                  </a:txBody>
                  <a:tcPr/>
                </a:tc>
                <a:tc>
                  <a:txBody>
                    <a:bodyPr/>
                    <a:lstStyle/>
                    <a:p>
                      <a:pPr algn="ctr"/>
                      <a:r>
                        <a:rPr lang="es-AR" sz="2000" dirty="0" smtClean="0"/>
                        <a:t>s/d</a:t>
                      </a:r>
                      <a:endParaRPr lang="es-AR" sz="2000" dirty="0"/>
                    </a:p>
                  </a:txBody>
                  <a:tcPr/>
                </a:tc>
                <a:extLst>
                  <a:ext uri="{0D108BD9-81ED-4DB2-BD59-A6C34878D82A}">
                    <a16:rowId xmlns:a16="http://schemas.microsoft.com/office/drawing/2014/main" val="10002"/>
                  </a:ext>
                </a:extLst>
              </a:tr>
              <a:tr h="702589">
                <a:tc>
                  <a:txBody>
                    <a:bodyPr/>
                    <a:lstStyle/>
                    <a:p>
                      <a:pPr algn="ctr"/>
                      <a:r>
                        <a:rPr lang="es-AR" sz="2000" dirty="0" smtClean="0"/>
                        <a:t>Nación</a:t>
                      </a:r>
                    </a:p>
                  </a:txBody>
                  <a:tcPr/>
                </a:tc>
                <a:tc>
                  <a:txBody>
                    <a:bodyPr/>
                    <a:lstStyle/>
                    <a:p>
                      <a:pPr algn="ctr"/>
                      <a:r>
                        <a:rPr lang="es-AR" sz="2000" dirty="0" smtClean="0"/>
                        <a:t>13.8%</a:t>
                      </a:r>
                    </a:p>
                  </a:txBody>
                  <a:tcPr/>
                </a:tc>
                <a:tc>
                  <a:txBody>
                    <a:bodyPr/>
                    <a:lstStyle/>
                    <a:p>
                      <a:pPr algn="ctr"/>
                      <a:r>
                        <a:rPr lang="es-AR" sz="2000" dirty="0" smtClean="0"/>
                        <a:t>13.6%</a:t>
                      </a:r>
                    </a:p>
                  </a:txBody>
                  <a:tcPr/>
                </a:tc>
                <a:tc>
                  <a:txBody>
                    <a:bodyPr/>
                    <a:lstStyle/>
                    <a:p>
                      <a:pPr algn="ctr"/>
                      <a:r>
                        <a:rPr lang="es-AR" sz="2000" dirty="0" smtClean="0"/>
                        <a:t>12,9%</a:t>
                      </a:r>
                    </a:p>
                  </a:txBody>
                  <a:tcPr/>
                </a:tc>
                <a:tc>
                  <a:txBody>
                    <a:bodyPr/>
                    <a:lstStyle/>
                    <a:p>
                      <a:pPr marL="0" marR="0" indent="0" algn="ctr" defTabSz="1008126" rtl="0" eaLnBrk="1" fontAlgn="auto" latinLnBrk="0" hangingPunct="1">
                        <a:lnSpc>
                          <a:spcPct val="100000"/>
                        </a:lnSpc>
                        <a:spcBef>
                          <a:spcPts val="0"/>
                        </a:spcBef>
                        <a:spcAft>
                          <a:spcPts val="0"/>
                        </a:spcAft>
                        <a:buClrTx/>
                        <a:buSzTx/>
                        <a:buFontTx/>
                        <a:buNone/>
                        <a:tabLst/>
                        <a:defRPr/>
                      </a:pPr>
                      <a:r>
                        <a:rPr lang="es-AR" sz="2000" dirty="0" smtClean="0"/>
                        <a:t>11%</a:t>
                      </a:r>
                    </a:p>
                    <a:p>
                      <a:pPr algn="ctr"/>
                      <a:endParaRPr lang="es-AR" sz="2000" dirty="0"/>
                    </a:p>
                  </a:txBody>
                  <a:tcPr/>
                </a:tc>
                <a:tc>
                  <a:txBody>
                    <a:bodyPr/>
                    <a:lstStyle/>
                    <a:p>
                      <a:pPr marL="0" marR="0" indent="0" algn="ctr" defTabSz="1008126" rtl="0" eaLnBrk="1" fontAlgn="auto" latinLnBrk="0" hangingPunct="1">
                        <a:lnSpc>
                          <a:spcPct val="100000"/>
                        </a:lnSpc>
                        <a:spcBef>
                          <a:spcPts val="0"/>
                        </a:spcBef>
                        <a:spcAft>
                          <a:spcPts val="0"/>
                        </a:spcAft>
                        <a:buClrTx/>
                        <a:buSzTx/>
                        <a:buFontTx/>
                        <a:buNone/>
                        <a:tabLst/>
                        <a:defRPr/>
                      </a:pPr>
                      <a:r>
                        <a:rPr lang="es-AR" sz="2000" dirty="0" smtClean="0"/>
                        <a:t>s/d</a:t>
                      </a:r>
                    </a:p>
                    <a:p>
                      <a:pPr algn="ctr"/>
                      <a:endParaRPr lang="es-AR" sz="2000" dirty="0"/>
                    </a:p>
                  </a:txBody>
                  <a:tcPr/>
                </a:tc>
                <a:tc>
                  <a:txBody>
                    <a:bodyPr/>
                    <a:lstStyle/>
                    <a:p>
                      <a:pPr algn="ctr"/>
                      <a:r>
                        <a:rPr lang="es-AR" sz="2000" dirty="0" smtClean="0"/>
                        <a:t>s/d</a:t>
                      </a:r>
                      <a:endParaRPr lang="es-AR" sz="2000" dirty="0"/>
                    </a:p>
                  </a:txBody>
                  <a:tcPr/>
                </a:tc>
                <a:extLst>
                  <a:ext uri="{0D108BD9-81ED-4DB2-BD59-A6C34878D82A}">
                    <a16:rowId xmlns:a16="http://schemas.microsoft.com/office/drawing/2014/main" val="10003"/>
                  </a:ext>
                </a:extLst>
              </a:tr>
            </a:tbl>
          </a:graphicData>
        </a:graphic>
      </p:graphicFrame>
      <p:sp>
        <p:nvSpPr>
          <p:cNvPr id="31" name="22 CuadroTexto"/>
          <p:cNvSpPr txBox="1"/>
          <p:nvPr/>
        </p:nvSpPr>
        <p:spPr>
          <a:xfrm>
            <a:off x="5590623" y="6983930"/>
            <a:ext cx="5486400" cy="369332"/>
          </a:xfrm>
          <a:prstGeom prst="rect">
            <a:avLst/>
          </a:prstGeom>
          <a:noFill/>
        </p:spPr>
        <p:txBody>
          <a:bodyPr wrap="square" rtlCol="0">
            <a:spAutoFit/>
          </a:bodyPr>
          <a:lstStyle/>
          <a:p>
            <a:r>
              <a:rPr lang="es-AR" dirty="0" smtClean="0">
                <a:solidFill>
                  <a:schemeClr val="bg1"/>
                </a:solidFill>
              </a:rPr>
              <a:t>Fuente: DEIS Y Registro Civil. 2018-2019-2020-2021</a:t>
            </a:r>
            <a:endParaRPr lang="es-AR" dirty="0">
              <a:solidFill>
                <a:schemeClr val="bg1"/>
              </a:solidFill>
            </a:endParaRPr>
          </a:p>
        </p:txBody>
      </p:sp>
    </p:spTree>
    <p:extLst>
      <p:ext uri="{BB962C8B-B14F-4D97-AF65-F5344CB8AC3E}">
        <p14:creationId xmlns:p14="http://schemas.microsoft.com/office/powerpoint/2010/main" val="3249779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485899"/>
            <a:ext cx="8699502" cy="524873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8 CuadroTexto"/>
          <p:cNvSpPr txBox="1"/>
          <p:nvPr/>
        </p:nvSpPr>
        <p:spPr>
          <a:xfrm>
            <a:off x="1726266" y="1682971"/>
            <a:ext cx="2468364" cy="584775"/>
          </a:xfrm>
          <a:prstGeom prst="rect">
            <a:avLst/>
          </a:prstGeom>
          <a:noFill/>
        </p:spPr>
        <p:txBody>
          <a:bodyPr wrap="square" rtlCol="0">
            <a:spAutoFit/>
          </a:bodyPr>
          <a:lstStyle/>
          <a:p>
            <a:r>
              <a:rPr lang="es-AR" sz="3200" b="1" dirty="0" smtClean="0">
                <a:solidFill>
                  <a:srgbClr val="002060"/>
                </a:solidFill>
              </a:rPr>
              <a:t>Debilidades</a:t>
            </a: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20" name="CuadroTexto 19"/>
          <p:cNvSpPr txBox="1"/>
          <p:nvPr/>
        </p:nvSpPr>
        <p:spPr>
          <a:xfrm>
            <a:off x="6643915" y="1653338"/>
            <a:ext cx="3265714" cy="369332"/>
          </a:xfrm>
          <a:prstGeom prst="rect">
            <a:avLst/>
          </a:prstGeom>
          <a:noFill/>
        </p:spPr>
        <p:txBody>
          <a:bodyPr wrap="square" rtlCol="0">
            <a:spAutoFit/>
          </a:bodyPr>
          <a:lstStyle/>
          <a:p>
            <a:r>
              <a:rPr lang="es-ES" b="1" dirty="0" smtClean="0"/>
              <a:t>%  RN de Madres Adolescentes</a:t>
            </a:r>
            <a:endParaRPr lang="en-US" b="1" dirty="0"/>
          </a:p>
        </p:txBody>
      </p:sp>
      <p:sp>
        <p:nvSpPr>
          <p:cNvPr id="17" name="23 CuadroTexto"/>
          <p:cNvSpPr txBox="1"/>
          <p:nvPr/>
        </p:nvSpPr>
        <p:spPr>
          <a:xfrm>
            <a:off x="2076653" y="2398178"/>
            <a:ext cx="2560320" cy="369332"/>
          </a:xfrm>
          <a:prstGeom prst="rect">
            <a:avLst/>
          </a:prstGeom>
          <a:noFill/>
        </p:spPr>
        <p:txBody>
          <a:bodyPr wrap="square" rtlCol="0">
            <a:spAutoFit/>
          </a:bodyPr>
          <a:lstStyle/>
          <a:p>
            <a:r>
              <a:rPr lang="es-AR" dirty="0" smtClean="0"/>
              <a:t>Menores de 15 años</a:t>
            </a:r>
            <a:endParaRPr lang="es-AR" dirty="0"/>
          </a:p>
        </p:txBody>
      </p:sp>
      <p:sp>
        <p:nvSpPr>
          <p:cNvPr id="31" name="22 CuadroTexto"/>
          <p:cNvSpPr txBox="1"/>
          <p:nvPr/>
        </p:nvSpPr>
        <p:spPr>
          <a:xfrm>
            <a:off x="5590623" y="6983930"/>
            <a:ext cx="5486400" cy="369332"/>
          </a:xfrm>
          <a:prstGeom prst="rect">
            <a:avLst/>
          </a:prstGeom>
          <a:noFill/>
        </p:spPr>
        <p:txBody>
          <a:bodyPr wrap="square" rtlCol="0">
            <a:spAutoFit/>
          </a:bodyPr>
          <a:lstStyle/>
          <a:p>
            <a:r>
              <a:rPr lang="es-AR" dirty="0" smtClean="0">
                <a:solidFill>
                  <a:schemeClr val="bg1"/>
                </a:solidFill>
              </a:rPr>
              <a:t>Fuente: DEIS Y Registro Civil. 2018-2019-2020-2021</a:t>
            </a:r>
            <a:endParaRPr lang="es-AR" dirty="0">
              <a:solidFill>
                <a:schemeClr val="bg1"/>
              </a:solidFill>
            </a:endParaRPr>
          </a:p>
        </p:txBody>
      </p:sp>
      <p:graphicFrame>
        <p:nvGraphicFramePr>
          <p:cNvPr id="18" name="20 Tabla"/>
          <p:cNvGraphicFramePr>
            <a:graphicFrameLocks noGrp="1"/>
          </p:cNvGraphicFramePr>
          <p:nvPr>
            <p:extLst>
              <p:ext uri="{D42A27DB-BD31-4B8C-83A1-F6EECF244321}">
                <p14:modId xmlns:p14="http://schemas.microsoft.com/office/powerpoint/2010/main" val="2330314109"/>
              </p:ext>
            </p:extLst>
          </p:nvPr>
        </p:nvGraphicFramePr>
        <p:xfrm>
          <a:off x="1915383" y="3165596"/>
          <a:ext cx="7665721" cy="2323632"/>
        </p:xfrm>
        <a:graphic>
          <a:graphicData uri="http://schemas.openxmlformats.org/drawingml/2006/table">
            <a:tbl>
              <a:tblPr firstRow="1" bandRow="1">
                <a:tableStyleId>{5C22544A-7EE6-4342-B048-85BDC9FD1C3A}</a:tableStyleId>
              </a:tblPr>
              <a:tblGrid>
                <a:gridCol w="1095103">
                  <a:extLst>
                    <a:ext uri="{9D8B030D-6E8A-4147-A177-3AD203B41FA5}">
                      <a16:colId xmlns:a16="http://schemas.microsoft.com/office/drawing/2014/main" val="20000"/>
                    </a:ext>
                  </a:extLst>
                </a:gridCol>
                <a:gridCol w="1095103">
                  <a:extLst>
                    <a:ext uri="{9D8B030D-6E8A-4147-A177-3AD203B41FA5}">
                      <a16:colId xmlns:a16="http://schemas.microsoft.com/office/drawing/2014/main" val="20001"/>
                    </a:ext>
                  </a:extLst>
                </a:gridCol>
                <a:gridCol w="1095103">
                  <a:extLst>
                    <a:ext uri="{9D8B030D-6E8A-4147-A177-3AD203B41FA5}">
                      <a16:colId xmlns:a16="http://schemas.microsoft.com/office/drawing/2014/main" val="20002"/>
                    </a:ext>
                  </a:extLst>
                </a:gridCol>
                <a:gridCol w="1095103">
                  <a:extLst>
                    <a:ext uri="{9D8B030D-6E8A-4147-A177-3AD203B41FA5}">
                      <a16:colId xmlns:a16="http://schemas.microsoft.com/office/drawing/2014/main" val="20003"/>
                    </a:ext>
                  </a:extLst>
                </a:gridCol>
                <a:gridCol w="1095103">
                  <a:extLst>
                    <a:ext uri="{9D8B030D-6E8A-4147-A177-3AD203B41FA5}">
                      <a16:colId xmlns:a16="http://schemas.microsoft.com/office/drawing/2014/main" val="20004"/>
                    </a:ext>
                  </a:extLst>
                </a:gridCol>
                <a:gridCol w="1095103">
                  <a:extLst>
                    <a:ext uri="{9D8B030D-6E8A-4147-A177-3AD203B41FA5}">
                      <a16:colId xmlns:a16="http://schemas.microsoft.com/office/drawing/2014/main" val="20005"/>
                    </a:ext>
                  </a:extLst>
                </a:gridCol>
                <a:gridCol w="1095103">
                  <a:extLst>
                    <a:ext uri="{9D8B030D-6E8A-4147-A177-3AD203B41FA5}">
                      <a16:colId xmlns:a16="http://schemas.microsoft.com/office/drawing/2014/main" val="1753237699"/>
                    </a:ext>
                  </a:extLst>
                </a:gridCol>
              </a:tblGrid>
              <a:tr h="377395">
                <a:tc>
                  <a:txBody>
                    <a:bodyPr/>
                    <a:lstStyle/>
                    <a:p>
                      <a:pPr algn="ctr"/>
                      <a:endParaRPr lang="es-AR" sz="2000" dirty="0"/>
                    </a:p>
                  </a:txBody>
                  <a:tcPr/>
                </a:tc>
                <a:tc>
                  <a:txBody>
                    <a:bodyPr/>
                    <a:lstStyle/>
                    <a:p>
                      <a:pPr algn="ctr"/>
                      <a:r>
                        <a:rPr lang="es-AR" sz="2000" dirty="0" smtClean="0"/>
                        <a:t>2016</a:t>
                      </a:r>
                      <a:endParaRPr lang="es-AR" sz="2000" dirty="0"/>
                    </a:p>
                  </a:txBody>
                  <a:tcPr/>
                </a:tc>
                <a:tc>
                  <a:txBody>
                    <a:bodyPr/>
                    <a:lstStyle/>
                    <a:p>
                      <a:pPr algn="ctr"/>
                      <a:r>
                        <a:rPr lang="es-AR" sz="2000" dirty="0" smtClean="0"/>
                        <a:t>2017</a:t>
                      </a:r>
                      <a:endParaRPr lang="es-AR" sz="2000" dirty="0"/>
                    </a:p>
                  </a:txBody>
                  <a:tcPr/>
                </a:tc>
                <a:tc>
                  <a:txBody>
                    <a:bodyPr/>
                    <a:lstStyle/>
                    <a:p>
                      <a:pPr algn="ctr"/>
                      <a:r>
                        <a:rPr lang="es-AR" sz="2000" dirty="0" smtClean="0"/>
                        <a:t>2018</a:t>
                      </a:r>
                      <a:endParaRPr lang="es-AR" sz="2000" dirty="0"/>
                    </a:p>
                  </a:txBody>
                  <a:tcPr/>
                </a:tc>
                <a:tc>
                  <a:txBody>
                    <a:bodyPr/>
                    <a:lstStyle/>
                    <a:p>
                      <a:pPr algn="ctr"/>
                      <a:r>
                        <a:rPr lang="es-AR" sz="2000" dirty="0" smtClean="0"/>
                        <a:t>2019</a:t>
                      </a:r>
                      <a:endParaRPr lang="es-AR" sz="2000" dirty="0"/>
                    </a:p>
                  </a:txBody>
                  <a:tcPr/>
                </a:tc>
                <a:tc>
                  <a:txBody>
                    <a:bodyPr/>
                    <a:lstStyle/>
                    <a:p>
                      <a:pPr algn="ctr"/>
                      <a:r>
                        <a:rPr lang="es-AR" sz="2000" dirty="0" smtClean="0"/>
                        <a:t>2020</a:t>
                      </a:r>
                      <a:endParaRPr lang="es-AR" sz="2000" dirty="0"/>
                    </a:p>
                  </a:txBody>
                  <a:tcPr/>
                </a:tc>
                <a:tc>
                  <a:txBody>
                    <a:bodyPr/>
                    <a:lstStyle/>
                    <a:p>
                      <a:pPr algn="ctr"/>
                      <a:r>
                        <a:rPr lang="es-AR" sz="2000" dirty="0" smtClean="0"/>
                        <a:t>2021</a:t>
                      </a:r>
                      <a:endParaRPr lang="es-AR" sz="2000" dirty="0"/>
                    </a:p>
                  </a:txBody>
                  <a:tcPr/>
                </a:tc>
                <a:extLst>
                  <a:ext uri="{0D108BD9-81ED-4DB2-BD59-A6C34878D82A}">
                    <a16:rowId xmlns:a16="http://schemas.microsoft.com/office/drawing/2014/main" val="10000"/>
                  </a:ext>
                </a:extLst>
              </a:tr>
              <a:tr h="613176">
                <a:tc>
                  <a:txBody>
                    <a:bodyPr/>
                    <a:lstStyle/>
                    <a:p>
                      <a:pPr algn="ctr"/>
                      <a:r>
                        <a:rPr lang="es-AR" sz="2000" dirty="0" err="1" smtClean="0"/>
                        <a:t>Mun</a:t>
                      </a:r>
                      <a:r>
                        <a:rPr lang="es-AR" sz="2000" dirty="0" smtClean="0"/>
                        <a:t>.</a:t>
                      </a:r>
                      <a:endParaRPr lang="es-AR" sz="2000" dirty="0"/>
                    </a:p>
                  </a:txBody>
                  <a:tcPr/>
                </a:tc>
                <a:tc>
                  <a:txBody>
                    <a:bodyPr/>
                    <a:lstStyle/>
                    <a:p>
                      <a:pPr algn="ctr"/>
                      <a:r>
                        <a:rPr lang="es-AR" sz="2000" dirty="0" smtClean="0"/>
                        <a:t>0.1%</a:t>
                      </a:r>
                      <a:endParaRPr lang="es-AR" sz="2000" dirty="0"/>
                    </a:p>
                  </a:txBody>
                  <a:tcPr/>
                </a:tc>
                <a:tc>
                  <a:txBody>
                    <a:bodyPr/>
                    <a:lstStyle/>
                    <a:p>
                      <a:pPr algn="ctr"/>
                      <a:r>
                        <a:rPr lang="es-AR" sz="2000" dirty="0" smtClean="0"/>
                        <a:t>0.0%</a:t>
                      </a:r>
                      <a:endParaRPr lang="es-AR" sz="2000" dirty="0"/>
                    </a:p>
                  </a:txBody>
                  <a:tcPr/>
                </a:tc>
                <a:tc>
                  <a:txBody>
                    <a:bodyPr/>
                    <a:lstStyle/>
                    <a:p>
                      <a:pPr algn="ctr"/>
                      <a:r>
                        <a:rPr lang="es-AR" sz="2000" dirty="0" smtClean="0"/>
                        <a:t>2.3%</a:t>
                      </a:r>
                      <a:endParaRPr lang="es-AR" sz="2000" dirty="0"/>
                    </a:p>
                  </a:txBody>
                  <a:tcPr/>
                </a:tc>
                <a:tc>
                  <a:txBody>
                    <a:bodyPr/>
                    <a:lstStyle/>
                    <a:p>
                      <a:pPr algn="ctr"/>
                      <a:r>
                        <a:rPr lang="es-AR" sz="2000" dirty="0" smtClean="0"/>
                        <a:t>1.2</a:t>
                      </a:r>
                      <a:endParaRPr lang="es-AR" sz="2000" dirty="0"/>
                    </a:p>
                  </a:txBody>
                  <a:tcPr/>
                </a:tc>
                <a:tc>
                  <a:txBody>
                    <a:bodyPr/>
                    <a:lstStyle/>
                    <a:p>
                      <a:pPr algn="ctr"/>
                      <a:r>
                        <a:rPr lang="es-AR" sz="2000" dirty="0" smtClean="0"/>
                        <a:t>2</a:t>
                      </a:r>
                      <a:endParaRPr lang="es-AR" sz="2000" dirty="0"/>
                    </a:p>
                  </a:txBody>
                  <a:tcPr/>
                </a:tc>
                <a:tc>
                  <a:txBody>
                    <a:bodyPr/>
                    <a:lstStyle/>
                    <a:p>
                      <a:pPr algn="ctr"/>
                      <a:r>
                        <a:rPr lang="es-AR" sz="2000" dirty="0" smtClean="0"/>
                        <a:t>1.7</a:t>
                      </a:r>
                      <a:endParaRPr lang="es-AR" sz="2000" dirty="0"/>
                    </a:p>
                  </a:txBody>
                  <a:tcPr/>
                </a:tc>
                <a:extLst>
                  <a:ext uri="{0D108BD9-81ED-4DB2-BD59-A6C34878D82A}">
                    <a16:rowId xmlns:a16="http://schemas.microsoft.com/office/drawing/2014/main" val="10001"/>
                  </a:ext>
                </a:extLst>
              </a:tr>
              <a:tr h="613176">
                <a:tc>
                  <a:txBody>
                    <a:bodyPr/>
                    <a:lstStyle/>
                    <a:p>
                      <a:pPr algn="ctr"/>
                      <a:r>
                        <a:rPr lang="es-AR" sz="2000" dirty="0" smtClean="0"/>
                        <a:t>Prov.</a:t>
                      </a:r>
                    </a:p>
                  </a:txBody>
                  <a:tcPr/>
                </a:tc>
                <a:tc>
                  <a:txBody>
                    <a:bodyPr/>
                    <a:lstStyle/>
                    <a:p>
                      <a:pPr algn="ctr"/>
                      <a:r>
                        <a:rPr lang="es-AR" sz="2000" dirty="0" smtClean="0"/>
                        <a:t>0.2%</a:t>
                      </a:r>
                    </a:p>
                  </a:txBody>
                  <a:tcPr/>
                </a:tc>
                <a:tc>
                  <a:txBody>
                    <a:bodyPr/>
                    <a:lstStyle/>
                    <a:p>
                      <a:pPr algn="ctr"/>
                      <a:r>
                        <a:rPr lang="es-AR" sz="2000" dirty="0" smtClean="0"/>
                        <a:t>0.2%</a:t>
                      </a:r>
                    </a:p>
                  </a:txBody>
                  <a:tcPr/>
                </a:tc>
                <a:tc>
                  <a:txBody>
                    <a:bodyPr/>
                    <a:lstStyle/>
                    <a:p>
                      <a:pPr algn="ctr"/>
                      <a:r>
                        <a:rPr lang="es-AR" sz="2000" dirty="0" smtClean="0"/>
                        <a:t>0,2%</a:t>
                      </a:r>
                    </a:p>
                  </a:txBody>
                  <a:tcPr/>
                </a:tc>
                <a:tc>
                  <a:txBody>
                    <a:bodyPr/>
                    <a:lstStyle/>
                    <a:p>
                      <a:pPr algn="ctr"/>
                      <a:r>
                        <a:rPr lang="es-AR" sz="2000" dirty="0" smtClean="0"/>
                        <a:t>0,1%</a:t>
                      </a:r>
                      <a:endParaRPr lang="es-AR" sz="2000" dirty="0"/>
                    </a:p>
                  </a:txBody>
                  <a:tcPr/>
                </a:tc>
                <a:tc>
                  <a:txBody>
                    <a:bodyPr/>
                    <a:lstStyle/>
                    <a:p>
                      <a:pPr algn="ctr"/>
                      <a:r>
                        <a:rPr lang="es-AR" sz="2000" dirty="0" smtClean="0"/>
                        <a:t>s/d</a:t>
                      </a:r>
                      <a:endParaRPr lang="es-AR" sz="2000" dirty="0"/>
                    </a:p>
                  </a:txBody>
                  <a:tcPr/>
                </a:tc>
                <a:tc>
                  <a:txBody>
                    <a:bodyPr/>
                    <a:lstStyle/>
                    <a:p>
                      <a:pPr algn="ctr"/>
                      <a:r>
                        <a:rPr lang="es-AR" sz="2000" dirty="0" smtClean="0"/>
                        <a:t>s/d</a:t>
                      </a:r>
                      <a:endParaRPr lang="es-AR" sz="2000" dirty="0"/>
                    </a:p>
                  </a:txBody>
                  <a:tcPr/>
                </a:tc>
                <a:extLst>
                  <a:ext uri="{0D108BD9-81ED-4DB2-BD59-A6C34878D82A}">
                    <a16:rowId xmlns:a16="http://schemas.microsoft.com/office/drawing/2014/main" val="10002"/>
                  </a:ext>
                </a:extLst>
              </a:tr>
              <a:tr h="613176">
                <a:tc>
                  <a:txBody>
                    <a:bodyPr/>
                    <a:lstStyle/>
                    <a:p>
                      <a:pPr algn="ctr"/>
                      <a:r>
                        <a:rPr lang="es-AR" sz="2000" dirty="0" smtClean="0"/>
                        <a:t>Nación</a:t>
                      </a:r>
                    </a:p>
                  </a:txBody>
                  <a:tcPr/>
                </a:tc>
                <a:tc>
                  <a:txBody>
                    <a:bodyPr/>
                    <a:lstStyle/>
                    <a:p>
                      <a:pPr algn="ctr"/>
                      <a:r>
                        <a:rPr lang="es-AR" sz="2000" dirty="0" smtClean="0"/>
                        <a:t>0.3%</a:t>
                      </a:r>
                    </a:p>
                  </a:txBody>
                  <a:tcPr/>
                </a:tc>
                <a:tc>
                  <a:txBody>
                    <a:bodyPr/>
                    <a:lstStyle/>
                    <a:p>
                      <a:pPr algn="ctr"/>
                      <a:r>
                        <a:rPr lang="es-AR" sz="2000" dirty="0" smtClean="0"/>
                        <a:t>0.4%</a:t>
                      </a:r>
                    </a:p>
                  </a:txBody>
                  <a:tcPr/>
                </a:tc>
                <a:tc>
                  <a:txBody>
                    <a:bodyPr/>
                    <a:lstStyle/>
                    <a:p>
                      <a:pPr marL="0" marR="0" indent="0" algn="ctr" defTabSz="1008126" rtl="0" eaLnBrk="1" fontAlgn="auto" latinLnBrk="0" hangingPunct="1">
                        <a:lnSpc>
                          <a:spcPct val="100000"/>
                        </a:lnSpc>
                        <a:spcBef>
                          <a:spcPts val="0"/>
                        </a:spcBef>
                        <a:spcAft>
                          <a:spcPts val="0"/>
                        </a:spcAft>
                        <a:buClrTx/>
                        <a:buSzTx/>
                        <a:buFontTx/>
                        <a:buNone/>
                        <a:tabLst/>
                        <a:defRPr/>
                      </a:pPr>
                      <a:r>
                        <a:rPr lang="es-AR" sz="2000" dirty="0" smtClean="0"/>
                        <a:t>0,3%</a:t>
                      </a:r>
                    </a:p>
                    <a:p>
                      <a:pPr algn="ctr"/>
                      <a:endParaRPr lang="es-AR" sz="2000" dirty="0" smtClean="0"/>
                    </a:p>
                  </a:txBody>
                  <a:tcPr/>
                </a:tc>
                <a:tc>
                  <a:txBody>
                    <a:bodyPr/>
                    <a:lstStyle/>
                    <a:p>
                      <a:pPr marL="0" marR="0" indent="0" algn="ctr" defTabSz="1008126" rtl="0" eaLnBrk="1" fontAlgn="auto" latinLnBrk="0" hangingPunct="1">
                        <a:lnSpc>
                          <a:spcPct val="100000"/>
                        </a:lnSpc>
                        <a:spcBef>
                          <a:spcPts val="0"/>
                        </a:spcBef>
                        <a:spcAft>
                          <a:spcPts val="0"/>
                        </a:spcAft>
                        <a:buClrTx/>
                        <a:buSzTx/>
                        <a:buFontTx/>
                        <a:buNone/>
                        <a:tabLst/>
                        <a:defRPr/>
                      </a:pPr>
                      <a:r>
                        <a:rPr lang="es-AR" sz="2000" dirty="0" smtClean="0"/>
                        <a:t>0,3%</a:t>
                      </a:r>
                      <a:endParaRPr lang="es-AR" sz="2000" dirty="0"/>
                    </a:p>
                  </a:txBody>
                  <a:tcPr/>
                </a:tc>
                <a:tc>
                  <a:txBody>
                    <a:bodyPr/>
                    <a:lstStyle/>
                    <a:p>
                      <a:pPr marL="0" marR="0" indent="0" algn="ctr" defTabSz="1008126" rtl="0" eaLnBrk="1" fontAlgn="auto" latinLnBrk="0" hangingPunct="1">
                        <a:lnSpc>
                          <a:spcPct val="100000"/>
                        </a:lnSpc>
                        <a:spcBef>
                          <a:spcPts val="0"/>
                        </a:spcBef>
                        <a:spcAft>
                          <a:spcPts val="0"/>
                        </a:spcAft>
                        <a:buClrTx/>
                        <a:buSzTx/>
                        <a:buFontTx/>
                        <a:buNone/>
                        <a:tabLst/>
                        <a:defRPr/>
                      </a:pPr>
                      <a:r>
                        <a:rPr lang="es-AR" sz="2000" dirty="0" smtClean="0"/>
                        <a:t>s/d</a:t>
                      </a:r>
                      <a:r>
                        <a:rPr lang="es-AR" sz="2000" baseline="0" dirty="0" smtClean="0"/>
                        <a:t> </a:t>
                      </a:r>
                      <a:endParaRPr lang="es-AR" sz="2000" dirty="0" smtClean="0"/>
                    </a:p>
                    <a:p>
                      <a:pPr algn="ctr"/>
                      <a:endParaRPr lang="es-AR" sz="2000" dirty="0"/>
                    </a:p>
                  </a:txBody>
                  <a:tcPr/>
                </a:tc>
                <a:tc>
                  <a:txBody>
                    <a:bodyPr/>
                    <a:lstStyle/>
                    <a:p>
                      <a:pPr algn="ctr"/>
                      <a:r>
                        <a:rPr lang="es-AR" sz="2000" dirty="0" smtClean="0"/>
                        <a:t>s/d</a:t>
                      </a:r>
                      <a:endParaRPr lang="es-AR"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89830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398493" y="1485899"/>
            <a:ext cx="8699502" cy="524873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8 CuadroTexto"/>
          <p:cNvSpPr txBox="1"/>
          <p:nvPr/>
        </p:nvSpPr>
        <p:spPr>
          <a:xfrm>
            <a:off x="1726266" y="1682971"/>
            <a:ext cx="2468364" cy="584775"/>
          </a:xfrm>
          <a:prstGeom prst="rect">
            <a:avLst/>
          </a:prstGeom>
          <a:noFill/>
        </p:spPr>
        <p:txBody>
          <a:bodyPr wrap="square" rtlCol="0">
            <a:spAutoFit/>
          </a:bodyPr>
          <a:lstStyle/>
          <a:p>
            <a:r>
              <a:rPr lang="es-AR" sz="3200" b="1" dirty="0" smtClean="0">
                <a:solidFill>
                  <a:srgbClr val="002060"/>
                </a:solidFill>
              </a:rPr>
              <a:t>Debilidades</a:t>
            </a:r>
          </a:p>
        </p:txBody>
      </p:sp>
      <p:grpSp>
        <p:nvGrpSpPr>
          <p:cNvPr id="2" name="Grupo 6"/>
          <p:cNvGrpSpPr/>
          <p:nvPr/>
        </p:nvGrpSpPr>
        <p:grpSpPr>
          <a:xfrm>
            <a:off x="333159" y="326465"/>
            <a:ext cx="9764836" cy="939800"/>
            <a:chOff x="666180" y="2633994"/>
            <a:chExt cx="9647768" cy="930613"/>
          </a:xfrm>
        </p:grpSpPr>
        <p:sp>
          <p:nvSpPr>
            <p:cNvPr id="21" name="Rectángulo redondeado 7"/>
            <p:cNvSpPr/>
            <p:nvPr/>
          </p:nvSpPr>
          <p:spPr bwMode="auto">
            <a:xfrm>
              <a:off x="1384956" y="2669290"/>
              <a:ext cx="8928992" cy="838841"/>
            </a:xfrm>
            <a:prstGeom prst="roundRect">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charset="0"/>
                  <a:cs typeface="Arial" charset="0"/>
                </a:rPr>
                <a:t>     </a:t>
              </a:r>
              <a:r>
                <a:rPr lang="es-ES" sz="4400" b="1" dirty="0" smtClean="0">
                  <a:solidFill>
                    <a:schemeClr val="bg1"/>
                  </a:solidFill>
                  <a:latin typeface="Monotype Corsiva" pitchFamily="66" charset="0"/>
                  <a:cs typeface="Aharoni" pitchFamily="2" charset="-79"/>
                </a:rPr>
                <a:t>MODOS DE VIDA</a:t>
              </a:r>
            </a:p>
          </p:txBody>
        </p:sp>
        <p:sp>
          <p:nvSpPr>
            <p:cNvPr id="22" name="Elipse 8"/>
            <p:cNvSpPr/>
            <p:nvPr/>
          </p:nvSpPr>
          <p:spPr bwMode="auto">
            <a:xfrm>
              <a:off x="737766" y="2669787"/>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23" name="Elipse 9"/>
            <p:cNvSpPr/>
            <p:nvPr/>
          </p:nvSpPr>
          <p:spPr bwMode="auto">
            <a:xfrm>
              <a:off x="666180" y="2633994"/>
              <a:ext cx="894820" cy="894820"/>
            </a:xfrm>
            <a:prstGeom prst="ellipse">
              <a:avLst/>
            </a:prstGeom>
            <a:solidFill>
              <a:srgbClr val="E762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pic>
        <p:nvPicPr>
          <p:cNvPr id="24"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38004"/>
            <a:ext cx="1093694" cy="1120349"/>
          </a:xfrm>
          <a:prstGeom prst="rect">
            <a:avLst/>
          </a:prstGeom>
        </p:spPr>
      </p:pic>
      <p:pic>
        <p:nvPicPr>
          <p:cNvPr id="25"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04911"/>
            <a:ext cx="1115894" cy="757748"/>
          </a:xfrm>
          <a:prstGeom prst="rect">
            <a:avLst/>
          </a:prstGeom>
        </p:spPr>
      </p:pic>
      <p:pic>
        <p:nvPicPr>
          <p:cNvPr id="27"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12656"/>
            <a:ext cx="1071811" cy="1029513"/>
          </a:xfrm>
          <a:prstGeom prst="rect">
            <a:avLst/>
          </a:prstGeom>
        </p:spPr>
      </p:pic>
      <p:pic>
        <p:nvPicPr>
          <p:cNvPr id="28"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02482"/>
            <a:ext cx="1058543" cy="980554"/>
          </a:xfrm>
          <a:prstGeom prst="rect">
            <a:avLst/>
          </a:prstGeom>
        </p:spPr>
      </p:pic>
      <p:pic>
        <p:nvPicPr>
          <p:cNvPr id="29"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68747"/>
            <a:ext cx="929601" cy="962795"/>
          </a:xfrm>
          <a:prstGeom prst="rect">
            <a:avLst/>
          </a:prstGeom>
        </p:spPr>
      </p:pic>
      <p:sp>
        <p:nvSpPr>
          <p:cNvPr id="20" name="CuadroTexto 19"/>
          <p:cNvSpPr txBox="1"/>
          <p:nvPr/>
        </p:nvSpPr>
        <p:spPr>
          <a:xfrm>
            <a:off x="6168571" y="1653338"/>
            <a:ext cx="3741058" cy="369332"/>
          </a:xfrm>
          <a:prstGeom prst="rect">
            <a:avLst/>
          </a:prstGeom>
          <a:noFill/>
        </p:spPr>
        <p:txBody>
          <a:bodyPr wrap="square" rtlCol="0">
            <a:spAutoFit/>
          </a:bodyPr>
          <a:lstStyle/>
          <a:p>
            <a:r>
              <a:rPr lang="es-ES" b="1" dirty="0" smtClean="0"/>
              <a:t>%  RN vivos de Madres Adolescentes</a:t>
            </a:r>
            <a:endParaRPr lang="en-US" b="1" dirty="0"/>
          </a:p>
        </p:txBody>
      </p:sp>
      <p:sp>
        <p:nvSpPr>
          <p:cNvPr id="26" name="24 CuadroTexto"/>
          <p:cNvSpPr txBox="1"/>
          <p:nvPr/>
        </p:nvSpPr>
        <p:spPr>
          <a:xfrm>
            <a:off x="1584786" y="2393490"/>
            <a:ext cx="8153400" cy="3970318"/>
          </a:xfrm>
          <a:prstGeom prst="rect">
            <a:avLst/>
          </a:prstGeom>
          <a:noFill/>
        </p:spPr>
        <p:txBody>
          <a:bodyPr wrap="square" rtlCol="0">
            <a:spAutoFit/>
          </a:bodyPr>
          <a:lstStyle/>
          <a:p>
            <a:r>
              <a:rPr lang="es-AR" dirty="0" smtClean="0"/>
              <a:t>Si bien se observan pequeñas modificaciones en cuanto a la proporción de RN vivos de madres adolescentes</a:t>
            </a:r>
            <a:r>
              <a:rPr lang="es-AR" dirty="0"/>
              <a:t> </a:t>
            </a:r>
            <a:r>
              <a:rPr lang="es-AR" dirty="0" smtClean="0"/>
              <a:t>y no se cuenta aún con la última información de Nación y Provincia, la misma continua siendo alta.</a:t>
            </a:r>
          </a:p>
          <a:p>
            <a:endParaRPr lang="es-AR" dirty="0" smtClean="0"/>
          </a:p>
          <a:p>
            <a:r>
              <a:rPr lang="es-AR" dirty="0" smtClean="0"/>
              <a:t>El proyecto “</a:t>
            </a:r>
            <a:r>
              <a:rPr lang="es-AR" dirty="0" err="1" smtClean="0"/>
              <a:t>Juntxs</a:t>
            </a:r>
            <a:r>
              <a:rPr lang="es-AR" dirty="0" smtClean="0"/>
              <a:t> a la Par”  sigue  trabajando  con el objetivo de crear un espacio de acompañamiento afectivo e integral para posibilitar el empoderamiento de las mamás adolescentes y  gestantes adolescentes,  en este proceso de transformación que están atravesando,  y de este modo propiciar una mejor calidad de vida para ellas y sus bebés.</a:t>
            </a:r>
          </a:p>
          <a:p>
            <a:endParaRPr lang="es-AR" dirty="0"/>
          </a:p>
          <a:p>
            <a:r>
              <a:rPr lang="es-AR" dirty="0" smtClean="0"/>
              <a:t> </a:t>
            </a:r>
            <a:r>
              <a:rPr lang="es-AR" dirty="0"/>
              <a:t>E</a:t>
            </a:r>
            <a:r>
              <a:rPr lang="es-AR" dirty="0" smtClean="0"/>
              <a:t>l trabajo que se viene implementado y sosteniendo  se realiza desde el </a:t>
            </a:r>
            <a:r>
              <a:rPr lang="es-AR" smtClean="0"/>
              <a:t>convencimiento sobre el </a:t>
            </a:r>
            <a:r>
              <a:rPr lang="es-AR" dirty="0" smtClean="0"/>
              <a:t>valor que tiene acompañar a las jóvenes en este proceso, favoreciendo vínculos más </a:t>
            </a:r>
            <a:r>
              <a:rPr lang="es-AR" dirty="0" err="1" smtClean="0"/>
              <a:t>concientes</a:t>
            </a:r>
            <a:r>
              <a:rPr lang="es-AR" dirty="0" smtClean="0"/>
              <a:t> y saludables, tanto  para ellas, como para sus hijos e hijas.</a:t>
            </a:r>
            <a:endParaRPr lang="es-AR" dirty="0" smtClean="0"/>
          </a:p>
        </p:txBody>
      </p:sp>
    </p:spTree>
    <p:extLst>
      <p:ext uri="{BB962C8B-B14F-4D97-AF65-F5344CB8AC3E}">
        <p14:creationId xmlns:p14="http://schemas.microsoft.com/office/powerpoint/2010/main" val="166550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cstate="print"/>
          <a:srcRect/>
          <a:stretch>
            <a:fillRect/>
          </a:stretch>
        </p:blipFill>
        <p:spPr bwMode="auto">
          <a:xfrm>
            <a:off x="1371322" y="468408"/>
            <a:ext cx="7783102" cy="5676900"/>
          </a:xfrm>
          <a:prstGeom prst="rect">
            <a:avLst/>
          </a:prstGeom>
          <a:noFill/>
          <a:ln w="9525">
            <a:noFill/>
            <a:miter lim="800000"/>
            <a:headEnd/>
            <a:tailEnd/>
          </a:ln>
          <a:effectLst/>
        </p:spPr>
      </p:pic>
      <p:sp>
        <p:nvSpPr>
          <p:cNvPr id="5" name="4 CuadroTexto"/>
          <p:cNvSpPr txBox="1"/>
          <p:nvPr/>
        </p:nvSpPr>
        <p:spPr>
          <a:xfrm>
            <a:off x="0" y="5806937"/>
            <a:ext cx="10558463" cy="1477328"/>
          </a:xfrm>
          <a:prstGeom prst="rect">
            <a:avLst/>
          </a:prstGeom>
          <a:noFill/>
        </p:spPr>
        <p:txBody>
          <a:bodyPr wrap="square" rtlCol="0">
            <a:spAutoFit/>
          </a:bodyPr>
          <a:lstStyle/>
          <a:p>
            <a:pPr algn="ctr"/>
            <a:endParaRPr lang="es-AR" b="1" dirty="0" smtClean="0">
              <a:solidFill>
                <a:schemeClr val="bg1"/>
              </a:solidFill>
            </a:endParaRPr>
          </a:p>
          <a:p>
            <a:pPr algn="ctr"/>
            <a:r>
              <a:rPr lang="es-AR" b="1" dirty="0" smtClean="0">
                <a:solidFill>
                  <a:schemeClr val="bg1"/>
                </a:solidFill>
              </a:rPr>
              <a:t>Población total: 16.379*</a:t>
            </a:r>
          </a:p>
          <a:p>
            <a:pPr algn="ctr"/>
            <a:endParaRPr lang="es-AR" b="1" dirty="0"/>
          </a:p>
          <a:p>
            <a:pPr algn="r"/>
            <a:r>
              <a:rPr lang="es-AR" dirty="0">
                <a:solidFill>
                  <a:schemeClr val="bg1"/>
                </a:solidFill>
              </a:rPr>
              <a:t>Fuente: Dir. General de Estadísticas- Censo 2010</a:t>
            </a:r>
          </a:p>
          <a:p>
            <a:r>
              <a:rPr lang="es-AR" dirty="0">
                <a:solidFill>
                  <a:schemeClr val="bg1"/>
                </a:solidFill>
              </a:rPr>
              <a:t>*</a:t>
            </a:r>
            <a:r>
              <a:rPr lang="es-AR" sz="1600" dirty="0">
                <a:solidFill>
                  <a:schemeClr val="bg1"/>
                </a:solidFill>
              </a:rPr>
              <a:t>Si bien se estima una población actual de22.000 habitantes. Aún no hay datos oficiales del </a:t>
            </a:r>
            <a:r>
              <a:rPr lang="es-AR" sz="1600" dirty="0" smtClean="0">
                <a:solidFill>
                  <a:schemeClr val="bg1"/>
                </a:solidFill>
              </a:rPr>
              <a:t>censo2022</a:t>
            </a:r>
            <a:r>
              <a:rPr lang="es-AR" sz="1600" dirty="0">
                <a:solidFill>
                  <a:schemeClr val="bg1"/>
                </a:solidFill>
              </a:rPr>
              <a:t> </a:t>
            </a:r>
            <a:r>
              <a:rPr lang="es-AR" sz="1600" dirty="0" smtClean="0">
                <a:solidFill>
                  <a:schemeClr val="bg1"/>
                </a:solidFill>
              </a:rPr>
              <a:t> (2022</a:t>
            </a:r>
            <a:r>
              <a:rPr lang="es-AR" sz="1600" dirty="0">
                <a:solidFill>
                  <a:schemeClr val="bg1"/>
                </a:solidFill>
              </a:rPr>
              <a:t>)</a:t>
            </a:r>
          </a:p>
        </p:txBody>
      </p:sp>
    </p:spTree>
    <p:extLst>
      <p:ext uri="{BB962C8B-B14F-4D97-AF65-F5344CB8AC3E}">
        <p14:creationId xmlns:p14="http://schemas.microsoft.com/office/powerpoint/2010/main" val="1893842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14"/>
          <p:cNvGrpSpPr/>
          <p:nvPr/>
        </p:nvGrpSpPr>
        <p:grpSpPr>
          <a:xfrm>
            <a:off x="438493" y="442159"/>
            <a:ext cx="9721080" cy="851869"/>
            <a:chOff x="666180" y="4866242"/>
            <a:chExt cx="9361040" cy="930613"/>
          </a:xfrm>
        </p:grpSpPr>
        <p:sp>
          <p:nvSpPr>
            <p:cNvPr id="16" name="Rectángulo redondeado 15"/>
            <p:cNvSpPr/>
            <p:nvPr/>
          </p:nvSpPr>
          <p:spPr bwMode="auto">
            <a:xfrm>
              <a:off x="1098228" y="4915410"/>
              <a:ext cx="8928992" cy="838841"/>
            </a:xfrm>
            <a:prstGeom prst="roundRect">
              <a:avLst/>
            </a:prstGeom>
            <a:solidFill>
              <a:srgbClr val="34B3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ln>
                  <a:noFill/>
                </a:ln>
                <a:solidFill>
                  <a:schemeClr val="tx1"/>
                </a:solidFill>
                <a:effectLst/>
                <a:latin typeface="Arial" charset="0"/>
                <a:cs typeface="Arial" charset="0"/>
              </a:endParaRPr>
            </a:p>
          </p:txBody>
        </p:sp>
        <p:sp>
          <p:nvSpPr>
            <p:cNvPr id="17" name="Elipse 16"/>
            <p:cNvSpPr/>
            <p:nvPr/>
          </p:nvSpPr>
          <p:spPr bwMode="auto">
            <a:xfrm>
              <a:off x="737766" y="490203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8" name="Elipse 17"/>
            <p:cNvSpPr/>
            <p:nvPr/>
          </p:nvSpPr>
          <p:spPr bwMode="auto">
            <a:xfrm>
              <a:off x="666180" y="4866242"/>
              <a:ext cx="894820" cy="894820"/>
            </a:xfrm>
            <a:prstGeom prst="ellipse">
              <a:avLst/>
            </a:prstGeom>
            <a:solidFill>
              <a:srgbClr val="34B3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sp>
        <p:nvSpPr>
          <p:cNvPr id="26" name="CuadroTexto 25"/>
          <p:cNvSpPr txBox="1"/>
          <p:nvPr/>
        </p:nvSpPr>
        <p:spPr>
          <a:xfrm>
            <a:off x="1762420" y="528100"/>
            <a:ext cx="6789910" cy="769441"/>
          </a:xfrm>
          <a:prstGeom prst="rect">
            <a:avLst/>
          </a:prstGeom>
          <a:noFill/>
        </p:spPr>
        <p:txBody>
          <a:bodyPr wrap="square" rtlCol="0" anchor="ctr">
            <a:spAutoFit/>
          </a:bodyPr>
          <a:lstStyle/>
          <a:p>
            <a:r>
              <a:rPr lang="es-ES" sz="4400" b="1" dirty="0" smtClean="0">
                <a:solidFill>
                  <a:schemeClr val="bg1"/>
                </a:solidFill>
                <a:latin typeface="Monotype Corsiva" pitchFamily="66" charset="0"/>
                <a:cs typeface="Aharoni" pitchFamily="2" charset="-79"/>
              </a:rPr>
              <a:t>Sistemas y Servicios de Salud</a:t>
            </a:r>
            <a:endParaRPr lang="es-ES" sz="4400" b="1" dirty="0">
              <a:solidFill>
                <a:schemeClr val="bg1"/>
              </a:solidFill>
              <a:latin typeface="Monotype Corsiva" pitchFamily="66" charset="0"/>
              <a:cs typeface="Aharoni" pitchFamily="2" charset="-79"/>
            </a:endParaRPr>
          </a:p>
        </p:txBody>
      </p:sp>
      <p:pic>
        <p:nvPicPr>
          <p:cNvPr id="32"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8617"/>
            <a:ext cx="1108998" cy="1520392"/>
          </a:xfrm>
          <a:prstGeom prst="rect">
            <a:avLst/>
          </a:prstGeom>
        </p:spPr>
      </p:pic>
      <p:pic>
        <p:nvPicPr>
          <p:cNvPr id="36"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767"/>
            <a:ext cx="908287" cy="1086813"/>
          </a:xfrm>
          <a:prstGeom prst="rect">
            <a:avLst/>
          </a:prstGeom>
        </p:spPr>
      </p:pic>
      <p:pic>
        <p:nvPicPr>
          <p:cNvPr id="37"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08916"/>
            <a:ext cx="938505" cy="938505"/>
          </a:xfrm>
          <a:prstGeom prst="rect">
            <a:avLst/>
          </a:prstGeom>
        </p:spPr>
      </p:pic>
      <p:pic>
        <p:nvPicPr>
          <p:cNvPr id="38" name="Imagen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55727"/>
            <a:ext cx="828161" cy="797325"/>
          </a:xfrm>
          <a:prstGeom prst="rect">
            <a:avLst/>
          </a:prstGeom>
        </p:spPr>
      </p:pic>
      <p:pic>
        <p:nvPicPr>
          <p:cNvPr id="3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708440"/>
            <a:ext cx="904193" cy="852823"/>
          </a:xfrm>
          <a:prstGeom prst="rect">
            <a:avLst/>
          </a:prstGeom>
        </p:spPr>
      </p:pic>
      <p:sp>
        <p:nvSpPr>
          <p:cNvPr id="40" name="39 Rectángulo redondeado"/>
          <p:cNvSpPr/>
          <p:nvPr/>
        </p:nvSpPr>
        <p:spPr>
          <a:xfrm>
            <a:off x="1367729" y="1493998"/>
            <a:ext cx="8662096" cy="54401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40 CuadroTexto"/>
          <p:cNvSpPr txBox="1"/>
          <p:nvPr/>
        </p:nvSpPr>
        <p:spPr>
          <a:xfrm>
            <a:off x="2026024" y="1497432"/>
            <a:ext cx="4697506" cy="707886"/>
          </a:xfrm>
          <a:prstGeom prst="rect">
            <a:avLst/>
          </a:prstGeom>
          <a:noFill/>
        </p:spPr>
        <p:txBody>
          <a:bodyPr wrap="square" rtlCol="0">
            <a:spAutoFit/>
          </a:bodyPr>
          <a:lstStyle/>
          <a:p>
            <a:r>
              <a:rPr lang="es-AR" sz="4000" b="1" dirty="0" smtClean="0">
                <a:solidFill>
                  <a:srgbClr val="002060"/>
                </a:solidFill>
              </a:rPr>
              <a:t>Fortalezas:</a:t>
            </a:r>
            <a:endParaRPr lang="es-AR" sz="4000" b="1" dirty="0">
              <a:solidFill>
                <a:srgbClr val="002060"/>
              </a:solidFill>
            </a:endParaRPr>
          </a:p>
        </p:txBody>
      </p:sp>
      <p:sp>
        <p:nvSpPr>
          <p:cNvPr id="42" name="41 CuadroTexto"/>
          <p:cNvSpPr txBox="1"/>
          <p:nvPr/>
        </p:nvSpPr>
        <p:spPr>
          <a:xfrm>
            <a:off x="1874729" y="2068813"/>
            <a:ext cx="7297271" cy="4801314"/>
          </a:xfrm>
          <a:prstGeom prst="rect">
            <a:avLst/>
          </a:prstGeom>
          <a:noFill/>
        </p:spPr>
        <p:txBody>
          <a:bodyPr wrap="square" rtlCol="0">
            <a:spAutoFit/>
          </a:bodyPr>
          <a:lstStyle/>
          <a:p>
            <a:r>
              <a:rPr lang="es-AR" dirty="0" smtClean="0"/>
              <a:t>*</a:t>
            </a:r>
            <a:r>
              <a:rPr lang="es-AR" b="1" dirty="0" smtClean="0">
                <a:solidFill>
                  <a:srgbClr val="002060"/>
                </a:solidFill>
              </a:rPr>
              <a:t>Contamos con un Hospital Municipal: en el mismo se cuenta con una gran cantidad de servicios. Cirugía, cardiología, oncología, clínica de adultos y pediatría, kinesiología, traumatología, psicología, psiquiatría , odontología, </a:t>
            </a:r>
            <a:r>
              <a:rPr lang="es-AR" b="1" dirty="0" err="1" smtClean="0">
                <a:solidFill>
                  <a:srgbClr val="002060"/>
                </a:solidFill>
              </a:rPr>
              <a:t>odontopediatria</a:t>
            </a:r>
            <a:r>
              <a:rPr lang="es-AR" b="1" dirty="0" smtClean="0">
                <a:solidFill>
                  <a:srgbClr val="002060"/>
                </a:solidFill>
              </a:rPr>
              <a:t>, nutrición, son algunos de ellos.</a:t>
            </a:r>
          </a:p>
          <a:p>
            <a:endParaRPr lang="es-AR" b="1" dirty="0">
              <a:solidFill>
                <a:srgbClr val="002060"/>
              </a:solidFill>
            </a:endParaRPr>
          </a:p>
          <a:p>
            <a:r>
              <a:rPr lang="es-AR" b="1" dirty="0" smtClean="0">
                <a:solidFill>
                  <a:srgbClr val="002060"/>
                </a:solidFill>
              </a:rPr>
              <a:t>Además brindamos atención primara en   4 centros, ubicados en distintos barrios de nuestra localidad.</a:t>
            </a:r>
          </a:p>
          <a:p>
            <a:endParaRPr lang="es-AR" b="1" dirty="0" smtClean="0">
              <a:solidFill>
                <a:srgbClr val="002060"/>
              </a:solidFill>
            </a:endParaRPr>
          </a:p>
          <a:p>
            <a:r>
              <a:rPr lang="es-AR" b="1" dirty="0" smtClean="0">
                <a:solidFill>
                  <a:srgbClr val="002060"/>
                </a:solidFill>
              </a:rPr>
              <a:t>Esto permite garantizar el derecho de la población al acceso a los servicios de salud.</a:t>
            </a:r>
          </a:p>
          <a:p>
            <a:endParaRPr lang="es-AR" b="1" dirty="0" smtClean="0">
              <a:solidFill>
                <a:srgbClr val="002060"/>
              </a:solidFill>
            </a:endParaRPr>
          </a:p>
          <a:p>
            <a:r>
              <a:rPr lang="es-AR" b="1" dirty="0" smtClean="0">
                <a:solidFill>
                  <a:srgbClr val="002060"/>
                </a:solidFill>
              </a:rPr>
              <a:t>*Contamos con equipos técnicos que trabajan de manera interdisciplinaria,  conociendo así a nuestra población más vulnerable de manera integral y en territorio. Optimizando la calidad de respuesta a las necesidades y permitiendo también el acceso a los servicios de salud, ya que más de una vez, es el equipo quien logra ser el nexo entre la gente y los centros de salud</a:t>
            </a:r>
          </a:p>
        </p:txBody>
      </p:sp>
      <p:sp>
        <p:nvSpPr>
          <p:cNvPr id="15" name="15 CuadroTexto"/>
          <p:cNvSpPr txBox="1"/>
          <p:nvPr/>
        </p:nvSpPr>
        <p:spPr>
          <a:xfrm>
            <a:off x="7057784" y="7041440"/>
            <a:ext cx="6203577" cy="369332"/>
          </a:xfrm>
          <a:prstGeom prst="rect">
            <a:avLst/>
          </a:prstGeom>
          <a:noFill/>
        </p:spPr>
        <p:txBody>
          <a:bodyPr wrap="square" rtlCol="0">
            <a:spAutoFit/>
          </a:bodyPr>
          <a:lstStyle/>
          <a:p>
            <a:r>
              <a:rPr lang="es-AR" dirty="0" smtClean="0">
                <a:solidFill>
                  <a:schemeClr val="bg1"/>
                </a:solidFill>
              </a:rPr>
              <a:t>Fuente : Secretaría de Salud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4"/>
          <p:cNvGrpSpPr/>
          <p:nvPr/>
        </p:nvGrpSpPr>
        <p:grpSpPr>
          <a:xfrm>
            <a:off x="438493" y="442159"/>
            <a:ext cx="9721080" cy="851869"/>
            <a:chOff x="666180" y="4866242"/>
            <a:chExt cx="9361040" cy="930613"/>
          </a:xfrm>
        </p:grpSpPr>
        <p:sp>
          <p:nvSpPr>
            <p:cNvPr id="16" name="Rectángulo redondeado 15"/>
            <p:cNvSpPr/>
            <p:nvPr/>
          </p:nvSpPr>
          <p:spPr bwMode="auto">
            <a:xfrm>
              <a:off x="1098228" y="4915410"/>
              <a:ext cx="8928992" cy="838841"/>
            </a:xfrm>
            <a:prstGeom prst="roundRect">
              <a:avLst/>
            </a:prstGeom>
            <a:solidFill>
              <a:srgbClr val="34B3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ln>
                  <a:noFill/>
                </a:ln>
                <a:solidFill>
                  <a:schemeClr val="tx1"/>
                </a:solidFill>
                <a:effectLst/>
                <a:latin typeface="Arial" charset="0"/>
                <a:cs typeface="Arial" charset="0"/>
              </a:endParaRPr>
            </a:p>
          </p:txBody>
        </p:sp>
        <p:sp>
          <p:nvSpPr>
            <p:cNvPr id="17" name="Elipse 16"/>
            <p:cNvSpPr/>
            <p:nvPr/>
          </p:nvSpPr>
          <p:spPr bwMode="auto">
            <a:xfrm>
              <a:off x="737766" y="490203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8" name="Elipse 17"/>
            <p:cNvSpPr/>
            <p:nvPr/>
          </p:nvSpPr>
          <p:spPr bwMode="auto">
            <a:xfrm>
              <a:off x="666180" y="4866242"/>
              <a:ext cx="894820" cy="894820"/>
            </a:xfrm>
            <a:prstGeom prst="ellipse">
              <a:avLst/>
            </a:prstGeom>
            <a:solidFill>
              <a:srgbClr val="34B3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sp>
        <p:nvSpPr>
          <p:cNvPr id="26" name="CuadroTexto 25"/>
          <p:cNvSpPr txBox="1"/>
          <p:nvPr/>
        </p:nvSpPr>
        <p:spPr>
          <a:xfrm>
            <a:off x="1762420" y="528100"/>
            <a:ext cx="6789910" cy="769441"/>
          </a:xfrm>
          <a:prstGeom prst="rect">
            <a:avLst/>
          </a:prstGeom>
          <a:noFill/>
        </p:spPr>
        <p:txBody>
          <a:bodyPr wrap="square" rtlCol="0" anchor="ctr">
            <a:spAutoFit/>
          </a:bodyPr>
          <a:lstStyle/>
          <a:p>
            <a:r>
              <a:rPr lang="es-ES" sz="4400" b="1" dirty="0" smtClean="0">
                <a:solidFill>
                  <a:schemeClr val="bg1"/>
                </a:solidFill>
                <a:latin typeface="Monotype Corsiva" pitchFamily="66" charset="0"/>
                <a:cs typeface="Aharoni" pitchFamily="2" charset="-79"/>
              </a:rPr>
              <a:t>Sistemas y Servicios de Salud</a:t>
            </a:r>
            <a:endParaRPr lang="es-ES" sz="4400" b="1" dirty="0">
              <a:solidFill>
                <a:schemeClr val="bg1"/>
              </a:solidFill>
              <a:latin typeface="Monotype Corsiva" pitchFamily="66" charset="0"/>
              <a:cs typeface="Aharoni" pitchFamily="2" charset="-79"/>
            </a:endParaRPr>
          </a:p>
        </p:txBody>
      </p:sp>
      <p:pic>
        <p:nvPicPr>
          <p:cNvPr id="32"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8617"/>
            <a:ext cx="1108998" cy="1520392"/>
          </a:xfrm>
          <a:prstGeom prst="rect">
            <a:avLst/>
          </a:prstGeom>
        </p:spPr>
      </p:pic>
      <p:pic>
        <p:nvPicPr>
          <p:cNvPr id="36"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767"/>
            <a:ext cx="908287" cy="1086813"/>
          </a:xfrm>
          <a:prstGeom prst="rect">
            <a:avLst/>
          </a:prstGeom>
        </p:spPr>
      </p:pic>
      <p:pic>
        <p:nvPicPr>
          <p:cNvPr id="37"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08916"/>
            <a:ext cx="938505" cy="938505"/>
          </a:xfrm>
          <a:prstGeom prst="rect">
            <a:avLst/>
          </a:prstGeom>
        </p:spPr>
      </p:pic>
      <p:pic>
        <p:nvPicPr>
          <p:cNvPr id="38" name="Imagen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55727"/>
            <a:ext cx="828161" cy="797325"/>
          </a:xfrm>
          <a:prstGeom prst="rect">
            <a:avLst/>
          </a:prstGeom>
        </p:spPr>
      </p:pic>
      <p:pic>
        <p:nvPicPr>
          <p:cNvPr id="3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708440"/>
            <a:ext cx="904193" cy="852823"/>
          </a:xfrm>
          <a:prstGeom prst="rect">
            <a:avLst/>
          </a:prstGeom>
        </p:spPr>
      </p:pic>
      <p:sp>
        <p:nvSpPr>
          <p:cNvPr id="40" name="39 Rectángulo redondeado"/>
          <p:cNvSpPr/>
          <p:nvPr/>
        </p:nvSpPr>
        <p:spPr>
          <a:xfrm>
            <a:off x="1398493" y="1631576"/>
            <a:ext cx="8570259" cy="56298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Picture 2"/>
          <p:cNvPicPr>
            <a:picLocks noChangeAspect="1" noChangeArrowheads="1"/>
          </p:cNvPicPr>
          <p:nvPr/>
        </p:nvPicPr>
        <p:blipFill>
          <a:blip r:embed="rId7" cstate="print"/>
          <a:srcRect/>
          <a:stretch>
            <a:fillRect/>
          </a:stretch>
        </p:blipFill>
        <p:spPr bwMode="auto">
          <a:xfrm>
            <a:off x="1679330" y="2384611"/>
            <a:ext cx="7919067" cy="4443352"/>
          </a:xfrm>
          <a:prstGeom prst="rect">
            <a:avLst/>
          </a:prstGeom>
          <a:noFill/>
          <a:ln w="9525">
            <a:noFill/>
            <a:miter lim="800000"/>
            <a:headEnd/>
            <a:tailEnd/>
          </a:ln>
          <a:effectLst/>
        </p:spPr>
      </p:pic>
      <p:sp>
        <p:nvSpPr>
          <p:cNvPr id="19" name="18 CuadroTexto"/>
          <p:cNvSpPr txBox="1"/>
          <p:nvPr/>
        </p:nvSpPr>
        <p:spPr>
          <a:xfrm>
            <a:off x="1442068" y="1754675"/>
            <a:ext cx="7924801" cy="584775"/>
          </a:xfrm>
          <a:prstGeom prst="rect">
            <a:avLst/>
          </a:prstGeom>
          <a:noFill/>
        </p:spPr>
        <p:txBody>
          <a:bodyPr wrap="square" rtlCol="0">
            <a:spAutoFit/>
          </a:bodyPr>
          <a:lstStyle/>
          <a:p>
            <a:pPr algn="ctr"/>
            <a:r>
              <a:rPr lang="es-AR" sz="3200" b="1" dirty="0" smtClean="0">
                <a:solidFill>
                  <a:srgbClr val="002060"/>
                </a:solidFill>
              </a:rPr>
              <a:t>Georreferencia de nuestro Hospital y Caps</a:t>
            </a: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4"/>
          <p:cNvGrpSpPr/>
          <p:nvPr/>
        </p:nvGrpSpPr>
        <p:grpSpPr>
          <a:xfrm>
            <a:off x="438493" y="442159"/>
            <a:ext cx="9721080" cy="851869"/>
            <a:chOff x="666180" y="4866242"/>
            <a:chExt cx="9361040" cy="930613"/>
          </a:xfrm>
        </p:grpSpPr>
        <p:sp>
          <p:nvSpPr>
            <p:cNvPr id="16" name="Rectángulo redondeado 15"/>
            <p:cNvSpPr/>
            <p:nvPr/>
          </p:nvSpPr>
          <p:spPr bwMode="auto">
            <a:xfrm>
              <a:off x="1098228" y="4915410"/>
              <a:ext cx="8928992" cy="838841"/>
            </a:xfrm>
            <a:prstGeom prst="roundRect">
              <a:avLst/>
            </a:prstGeom>
            <a:solidFill>
              <a:srgbClr val="34B3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ln>
                  <a:noFill/>
                </a:ln>
                <a:solidFill>
                  <a:schemeClr val="tx1"/>
                </a:solidFill>
                <a:effectLst/>
                <a:latin typeface="Arial" charset="0"/>
                <a:cs typeface="Arial" charset="0"/>
              </a:endParaRPr>
            </a:p>
          </p:txBody>
        </p:sp>
        <p:sp>
          <p:nvSpPr>
            <p:cNvPr id="17" name="Elipse 16"/>
            <p:cNvSpPr/>
            <p:nvPr/>
          </p:nvSpPr>
          <p:spPr bwMode="auto">
            <a:xfrm>
              <a:off x="737766" y="4902035"/>
              <a:ext cx="894820" cy="89482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sp>
          <p:nvSpPr>
            <p:cNvPr id="18" name="Elipse 17"/>
            <p:cNvSpPr/>
            <p:nvPr/>
          </p:nvSpPr>
          <p:spPr bwMode="auto">
            <a:xfrm>
              <a:off x="666180" y="4866242"/>
              <a:ext cx="894820" cy="894820"/>
            </a:xfrm>
            <a:prstGeom prst="ellipse">
              <a:avLst/>
            </a:prstGeom>
            <a:solidFill>
              <a:srgbClr val="34B3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00000"/>
                </a:lnSpc>
                <a:spcBef>
                  <a:spcPct val="0"/>
                </a:spcBef>
                <a:spcAft>
                  <a:spcPct val="0"/>
                </a:spcAft>
                <a:buClrTx/>
                <a:buSzTx/>
                <a:buFontTx/>
                <a:buNone/>
                <a:tabLst/>
              </a:pPr>
              <a:endParaRPr kumimoji="0" lang="es-ES" sz="2100" b="0" i="0" u="none" strike="noStrike" cap="none" normalizeH="0" baseline="0" smtClean="0">
                <a:solidFill>
                  <a:srgbClr val="74306B"/>
                </a:solidFill>
                <a:effectLst/>
                <a:latin typeface="Arial" charset="0"/>
                <a:cs typeface="Arial" charset="0"/>
              </a:endParaRPr>
            </a:p>
          </p:txBody>
        </p:sp>
      </p:grpSp>
      <p:sp>
        <p:nvSpPr>
          <p:cNvPr id="26" name="CuadroTexto 25"/>
          <p:cNvSpPr txBox="1"/>
          <p:nvPr/>
        </p:nvSpPr>
        <p:spPr>
          <a:xfrm>
            <a:off x="1762420" y="528100"/>
            <a:ext cx="6789910" cy="769441"/>
          </a:xfrm>
          <a:prstGeom prst="rect">
            <a:avLst/>
          </a:prstGeom>
          <a:noFill/>
        </p:spPr>
        <p:txBody>
          <a:bodyPr wrap="square" rtlCol="0" anchor="ctr">
            <a:spAutoFit/>
          </a:bodyPr>
          <a:lstStyle/>
          <a:p>
            <a:r>
              <a:rPr lang="es-ES" sz="4400" b="1" dirty="0" smtClean="0">
                <a:solidFill>
                  <a:schemeClr val="bg1"/>
                </a:solidFill>
                <a:latin typeface="Monotype Corsiva" pitchFamily="66" charset="0"/>
                <a:cs typeface="Aharoni" pitchFamily="2" charset="-79"/>
              </a:rPr>
              <a:t>Sistemas y Servicios de Salud</a:t>
            </a:r>
            <a:endParaRPr lang="es-ES" sz="4400" b="1" dirty="0">
              <a:solidFill>
                <a:schemeClr val="bg1"/>
              </a:solidFill>
              <a:latin typeface="Monotype Corsiva" pitchFamily="66" charset="0"/>
              <a:cs typeface="Aharoni" pitchFamily="2" charset="-79"/>
            </a:endParaRPr>
          </a:p>
        </p:txBody>
      </p:sp>
      <p:pic>
        <p:nvPicPr>
          <p:cNvPr id="32"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8617"/>
            <a:ext cx="1108998" cy="1520392"/>
          </a:xfrm>
          <a:prstGeom prst="rect">
            <a:avLst/>
          </a:prstGeom>
        </p:spPr>
      </p:pic>
      <p:pic>
        <p:nvPicPr>
          <p:cNvPr id="36"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767"/>
            <a:ext cx="908287" cy="1086813"/>
          </a:xfrm>
          <a:prstGeom prst="rect">
            <a:avLst/>
          </a:prstGeom>
        </p:spPr>
      </p:pic>
      <p:pic>
        <p:nvPicPr>
          <p:cNvPr id="37"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08916"/>
            <a:ext cx="938505" cy="938505"/>
          </a:xfrm>
          <a:prstGeom prst="rect">
            <a:avLst/>
          </a:prstGeom>
        </p:spPr>
      </p:pic>
      <p:pic>
        <p:nvPicPr>
          <p:cNvPr id="38" name="Imagen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55727"/>
            <a:ext cx="828161" cy="797325"/>
          </a:xfrm>
          <a:prstGeom prst="rect">
            <a:avLst/>
          </a:prstGeom>
        </p:spPr>
      </p:pic>
      <p:pic>
        <p:nvPicPr>
          <p:cNvPr id="3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708440"/>
            <a:ext cx="904193" cy="852823"/>
          </a:xfrm>
          <a:prstGeom prst="rect">
            <a:avLst/>
          </a:prstGeom>
        </p:spPr>
      </p:pic>
      <p:sp>
        <p:nvSpPr>
          <p:cNvPr id="40" name="39 Rectángulo redondeado"/>
          <p:cNvSpPr/>
          <p:nvPr/>
        </p:nvSpPr>
        <p:spPr>
          <a:xfrm>
            <a:off x="1470212" y="1685365"/>
            <a:ext cx="8502464" cy="502307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1792940" y="1928653"/>
            <a:ext cx="7924801" cy="584775"/>
          </a:xfrm>
          <a:prstGeom prst="rect">
            <a:avLst/>
          </a:prstGeom>
          <a:noFill/>
        </p:spPr>
        <p:txBody>
          <a:bodyPr wrap="square" rtlCol="0">
            <a:spAutoFit/>
          </a:bodyPr>
          <a:lstStyle/>
          <a:p>
            <a:r>
              <a:rPr lang="es-AR" sz="3200" b="1" dirty="0" smtClean="0">
                <a:solidFill>
                  <a:srgbClr val="002060"/>
                </a:solidFill>
              </a:rPr>
              <a:t>Problemas Priorizados</a:t>
            </a:r>
          </a:p>
        </p:txBody>
      </p:sp>
      <p:sp>
        <p:nvSpPr>
          <p:cNvPr id="20" name="19 CuadroTexto"/>
          <p:cNvSpPr txBox="1"/>
          <p:nvPr/>
        </p:nvSpPr>
        <p:spPr>
          <a:xfrm>
            <a:off x="1649506" y="2707340"/>
            <a:ext cx="8068235" cy="3170099"/>
          </a:xfrm>
          <a:prstGeom prst="rect">
            <a:avLst/>
          </a:prstGeom>
          <a:noFill/>
        </p:spPr>
        <p:txBody>
          <a:bodyPr wrap="square" rtlCol="0">
            <a:spAutoFit/>
          </a:bodyPr>
          <a:lstStyle/>
          <a:p>
            <a:pPr>
              <a:buFont typeface="Arial" pitchFamily="34" charset="0"/>
              <a:buChar char="•"/>
            </a:pPr>
            <a:r>
              <a:rPr lang="es-AR" sz="2000" b="1" dirty="0" smtClean="0">
                <a:solidFill>
                  <a:srgbClr val="002060"/>
                </a:solidFill>
              </a:rPr>
              <a:t>No contamos con el total del los datos  sistematizada, digital y accesible. Sin embargo se está trabajando en la realización del mismo.</a:t>
            </a:r>
          </a:p>
          <a:p>
            <a:pPr>
              <a:buFont typeface="Arial" pitchFamily="34" charset="0"/>
              <a:buChar char="•"/>
            </a:pPr>
            <a:endParaRPr lang="es-AR" sz="2000" b="1" dirty="0" smtClean="0">
              <a:solidFill>
                <a:srgbClr val="002060"/>
              </a:solidFill>
            </a:endParaRPr>
          </a:p>
          <a:p>
            <a:pPr>
              <a:buFont typeface="Arial" pitchFamily="34" charset="0"/>
              <a:buChar char="•"/>
            </a:pPr>
            <a:r>
              <a:rPr lang="es-AR" sz="2000" b="1" dirty="0" smtClean="0">
                <a:solidFill>
                  <a:srgbClr val="002060"/>
                </a:solidFill>
              </a:rPr>
              <a:t>No contamos con testeos de VIH y Sífilis rápidos, de todos modos si realizan los testeos y el resultado está en 24 </a:t>
            </a:r>
            <a:r>
              <a:rPr lang="es-AR" sz="2000" b="1" dirty="0" err="1" smtClean="0">
                <a:solidFill>
                  <a:srgbClr val="002060"/>
                </a:solidFill>
              </a:rPr>
              <a:t>hs</a:t>
            </a:r>
            <a:r>
              <a:rPr lang="es-AR" sz="2000" b="1" dirty="0" smtClean="0">
                <a:solidFill>
                  <a:srgbClr val="002060"/>
                </a:solidFill>
              </a:rPr>
              <a:t>. </a:t>
            </a:r>
          </a:p>
          <a:p>
            <a:endParaRPr lang="es-AR" sz="2000" b="1" dirty="0" smtClean="0">
              <a:solidFill>
                <a:srgbClr val="002060"/>
              </a:solidFill>
            </a:endParaRPr>
          </a:p>
          <a:p>
            <a:pPr>
              <a:buFont typeface="Arial" pitchFamily="34" charset="0"/>
              <a:buChar char="•"/>
            </a:pPr>
            <a:endParaRPr lang="es-AR" sz="2000" b="1" dirty="0" smtClean="0">
              <a:solidFill>
                <a:srgbClr val="002060"/>
              </a:solidFill>
            </a:endParaRPr>
          </a:p>
          <a:p>
            <a:pPr>
              <a:buFont typeface="Arial" pitchFamily="34" charset="0"/>
              <a:buChar char="•"/>
            </a:pPr>
            <a:endParaRPr lang="es-AR" sz="2000" b="1" dirty="0" smtClean="0">
              <a:solidFill>
                <a:srgbClr val="002060"/>
              </a:solidFill>
            </a:endParaRPr>
          </a:p>
          <a:p>
            <a:pPr>
              <a:buFont typeface="Arial" pitchFamily="34" charset="0"/>
              <a:buChar char="•"/>
            </a:pPr>
            <a:endParaRPr lang="es-AR" sz="2000" b="1" dirty="0" smtClean="0">
              <a:solidFill>
                <a:srgbClr val="002060"/>
              </a:solidFill>
            </a:endParaRPr>
          </a:p>
          <a:p>
            <a:endParaRPr lang="es-AR" sz="2000" b="1" dirty="0" smtClean="0">
              <a:solidFill>
                <a:srgbClr val="002060"/>
              </a:solidFill>
            </a:endParaRPr>
          </a:p>
        </p:txBody>
      </p:sp>
      <p:sp>
        <p:nvSpPr>
          <p:cNvPr id="15" name="15 CuadroTexto"/>
          <p:cNvSpPr txBox="1"/>
          <p:nvPr/>
        </p:nvSpPr>
        <p:spPr>
          <a:xfrm>
            <a:off x="7184278" y="6899414"/>
            <a:ext cx="3509122" cy="369332"/>
          </a:xfrm>
          <a:prstGeom prst="rect">
            <a:avLst/>
          </a:prstGeom>
          <a:noFill/>
        </p:spPr>
        <p:txBody>
          <a:bodyPr wrap="square" rtlCol="0">
            <a:spAutoFit/>
          </a:bodyPr>
          <a:lstStyle/>
          <a:p>
            <a:r>
              <a:rPr lang="es-AR" dirty="0" smtClean="0">
                <a:solidFill>
                  <a:schemeClr val="bg1"/>
                </a:solidFill>
              </a:rPr>
              <a:t>Fuente: Hospital Municipal (2022)</a:t>
            </a:r>
            <a:endParaRPr lang="es-AR" dirty="0">
              <a:solidFill>
                <a:schemeClr val="bg1"/>
              </a:solidFill>
            </a:endParaRPr>
          </a:p>
        </p:txBody>
      </p:sp>
    </p:spTree>
    <p:extLst>
      <p:ext uri="{BB962C8B-B14F-4D97-AF65-F5344CB8AC3E}">
        <p14:creationId xmlns:p14="http://schemas.microsoft.com/office/powerpoint/2010/main" val="47929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4162</TotalTime>
  <Words>3873</Words>
  <Application>Microsoft Office PowerPoint</Application>
  <PresentationFormat>Personalizado</PresentationFormat>
  <Paragraphs>728</Paragraphs>
  <Slides>59</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59</vt:i4>
      </vt:variant>
    </vt:vector>
  </HeadingPairs>
  <TitlesOfParts>
    <vt:vector size="68" baseType="lpstr">
      <vt:lpstr>Aharoni</vt:lpstr>
      <vt:lpstr>Arial</vt:lpstr>
      <vt:lpstr>Calibri</vt:lpstr>
      <vt:lpstr>Calibri Light</vt:lpstr>
      <vt:lpstr>Dax</vt:lpstr>
      <vt:lpstr>Gotham</vt:lpstr>
      <vt:lpstr>Monotype Corsiva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dc:creator>
  <cp:lastModifiedBy>Usuario</cp:lastModifiedBy>
  <cp:revision>671</cp:revision>
  <dcterms:created xsi:type="dcterms:W3CDTF">2017-11-14T13:33:31Z</dcterms:created>
  <dcterms:modified xsi:type="dcterms:W3CDTF">2022-12-26T14:10:29Z</dcterms:modified>
</cp:coreProperties>
</file>